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fntdata" ContentType="application/x-fontdata"/>
  <Default Extension="wav" ContentType="audio/x-wav"/>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3"/>
  </p:notesMasterIdLst>
  <p:sldIdLst>
    <p:sldId id="256" r:id="rId2"/>
    <p:sldId id="287" r:id="rId3"/>
    <p:sldId id="259" r:id="rId4"/>
    <p:sldId id="288" r:id="rId5"/>
    <p:sldId id="290" r:id="rId6"/>
    <p:sldId id="291" r:id="rId7"/>
    <p:sldId id="292" r:id="rId8"/>
    <p:sldId id="293" r:id="rId9"/>
    <p:sldId id="294" r:id="rId10"/>
    <p:sldId id="295" r:id="rId11"/>
    <p:sldId id="296" r:id="rId12"/>
  </p:sldIdLst>
  <p:sldSz cx="12190413" cy="6858000"/>
  <p:notesSz cx="6858000" cy="9144000"/>
  <p:embeddedFontLst>
    <p:embeddedFont>
      <p:font typeface="等线 Light" panose="02010600030101010101" pitchFamily="2" charset="-122"/>
      <p:regular r:id="rId14"/>
    </p:embeddedFont>
    <p:embeddedFont>
      <p:font typeface="微软雅黑" panose="020B0503020204020204" pitchFamily="34" charset="-122"/>
      <p:regular r:id="rId15"/>
      <p:bold r:id="rId16"/>
    </p:embeddedFont>
    <p:embeddedFont>
      <p:font typeface="等线" panose="02010600030101010101" pitchFamily="2" charset="-122"/>
      <p:regular r:id="rId17"/>
      <p:bold r:id="rId18"/>
    </p:embeddedFont>
    <p:embeddedFont>
      <p:font typeface="Calibri Light" panose="020F0302020204030204" pitchFamily="34" charset="0"/>
      <p:regular r:id="rId19"/>
      <p:italic r:id="rId20"/>
    </p:embeddedFont>
    <p:embeddedFont>
      <p:font typeface="Calibri" panose="020F0502020204030204" pitchFamily="34" charset="0"/>
      <p:regular r:id="rId21"/>
      <p:bold r:id="rId22"/>
      <p:italic r:id="rId23"/>
      <p:boldItalic r:id="rId24"/>
    </p:embeddedFont>
    <p:embeddedFont>
      <p:font typeface="Arial Rounded MT Bold" panose="020F0704030504030204" pitchFamily="34" charset="0"/>
      <p:regular r:id="rId2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5">
          <p15:clr>
            <a:srgbClr val="A4A3A4"/>
          </p15:clr>
        </p15:guide>
        <p15:guide id="2" pos="383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C9FF"/>
    <a:srgbClr val="0066CC"/>
    <a:srgbClr val="53D2FF"/>
    <a:srgbClr val="00458A"/>
    <a:srgbClr val="41A0DA"/>
    <a:srgbClr val="000000"/>
    <a:srgbClr val="63BBD7"/>
    <a:srgbClr val="FFB829"/>
    <a:srgbClr val="D28C00"/>
    <a:srgbClr val="F2A1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09" autoAdjust="0"/>
    <p:restoredTop sz="94595" autoAdjust="0"/>
  </p:normalViewPr>
  <p:slideViewPr>
    <p:cSldViewPr>
      <p:cViewPr varScale="1">
        <p:scale>
          <a:sx n="63" d="100"/>
          <a:sy n="63" d="100"/>
        </p:scale>
        <p:origin x="200" y="64"/>
      </p:cViewPr>
      <p:guideLst>
        <p:guide orient="horz" pos="2135"/>
        <p:guide pos="383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2563"/>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png>
</file>

<file path=ppt/media/image12.png>
</file>

<file path=ppt/media/image13.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wmv>
</file>

<file path=ppt/media/media2.wav>
</file>

<file path=ppt/media/media3.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470E5BC-B417-466E-A76A-1359E7C5B0BB}" type="datetimeFigureOut">
              <a:rPr lang="zh-CN" altLang="en-US" smtClean="0"/>
              <a:t>2017/7/26</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1E0E0E2-7263-44C4-AAA9-733DBA7BD20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4</a:t>
            </a:fld>
            <a:endParaRPr lang="zh-CN" altLang="en-US"/>
          </a:p>
        </p:txBody>
      </p:sp>
    </p:spTree>
    <p:extLst>
      <p:ext uri="{BB962C8B-B14F-4D97-AF65-F5344CB8AC3E}">
        <p14:creationId xmlns:p14="http://schemas.microsoft.com/office/powerpoint/2010/main" val="1231431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3802" y="1122363"/>
            <a:ext cx="9142810" cy="2387600"/>
          </a:xfrm>
        </p:spPr>
        <p:txBody>
          <a:bodyPr anchor="b"/>
          <a:lstStyle>
            <a:lvl1pPr algn="ctr">
              <a:defRPr sz="5999"/>
            </a:lvl1pPr>
          </a:lstStyle>
          <a:p>
            <a:r>
              <a:rPr lang="zh-CN" altLang="en-US"/>
              <a:t>单击此处编辑母版标题样式</a:t>
            </a:r>
            <a:endParaRPr lang="en-US" dirty="0"/>
          </a:p>
        </p:txBody>
      </p:sp>
      <p:sp>
        <p:nvSpPr>
          <p:cNvPr id="3" name="Subtitle 2"/>
          <p:cNvSpPr>
            <a:spLocks noGrp="1"/>
          </p:cNvSpPr>
          <p:nvPr>
            <p:ph type="subTitle" idx="1"/>
          </p:nvPr>
        </p:nvSpPr>
        <p:spPr>
          <a:xfrm>
            <a:off x="1523802" y="3602038"/>
            <a:ext cx="9142810" cy="1655762"/>
          </a:xfrm>
        </p:spPr>
        <p:txBody>
          <a:bodyPr/>
          <a:lstStyle>
            <a:lvl1pPr marL="0" indent="0" algn="ctr">
              <a:buNone/>
              <a:defRPr sz="2400"/>
            </a:lvl1pPr>
            <a:lvl2pPr marL="457154" indent="0" algn="ctr">
              <a:buNone/>
              <a:defRPr sz="2000"/>
            </a:lvl2pPr>
            <a:lvl3pPr marL="914309" indent="0" algn="ctr">
              <a:buNone/>
              <a:defRPr sz="1800"/>
            </a:lvl3pPr>
            <a:lvl4pPr marL="1371463" indent="0" algn="ctr">
              <a:buNone/>
              <a:defRPr sz="1600"/>
            </a:lvl4pPr>
            <a:lvl5pPr marL="1828617" indent="0" algn="ctr">
              <a:buNone/>
              <a:defRPr sz="1600"/>
            </a:lvl5pPr>
            <a:lvl6pPr marL="2285771" indent="0" algn="ctr">
              <a:buNone/>
              <a:defRPr sz="1600"/>
            </a:lvl6pPr>
            <a:lvl7pPr marL="2742926" indent="0" algn="ctr">
              <a:buNone/>
              <a:defRPr sz="1600"/>
            </a:lvl7pPr>
            <a:lvl8pPr marL="3200080" indent="0" algn="ctr">
              <a:buNone/>
              <a:defRPr sz="1600"/>
            </a:lvl8pPr>
            <a:lvl9pPr marL="3657234"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4AC2B3C7-DC11-4623-9E31-785280788F3B}" type="datetimeFigureOut">
              <a:rPr lang="zh-CN" altLang="en-US" smtClean="0"/>
              <a:t>2017/7/26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306A600-CDF2-4D53-90F5-D6C572509554}" type="slidenum">
              <a:rPr lang="zh-CN" altLang="en-US" smtClean="0"/>
              <a:t>‹#›</a:t>
            </a:fld>
            <a:endParaRPr lang="zh-CN" altLang="en-US"/>
          </a:p>
        </p:txBody>
      </p:sp>
    </p:spTree>
    <p:extLst>
      <p:ext uri="{BB962C8B-B14F-4D97-AF65-F5344CB8AC3E}">
        <p14:creationId xmlns:p14="http://schemas.microsoft.com/office/powerpoint/2010/main" val="34632012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30820CF-B880-4189-942D-D702A7CBA730}" type="datetimeFigureOut">
              <a:rPr lang="zh-CN" altLang="en-US" smtClean="0"/>
              <a:t>2017/7/26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1430440195"/>
      </p:ext>
    </p:extLst>
  </p:cSld>
  <p:clrMapOvr>
    <a:masterClrMapping/>
  </p:clrMapOvr>
  <p:transition spd="slow">
    <p:push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3764" y="365125"/>
            <a:ext cx="2628558"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091" y="365125"/>
            <a:ext cx="7733293"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30820CF-B880-4189-942D-D702A7CBA730}" type="datetimeFigureOut">
              <a:rPr lang="zh-CN" altLang="en-US" smtClean="0"/>
              <a:t>2017/7/26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34294811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两栏内容">
    <p:spTree>
      <p:nvGrpSpPr>
        <p:cNvPr id="1" name=""/>
        <p:cNvGrpSpPr/>
        <p:nvPr/>
      </p:nvGrpSpPr>
      <p:grpSpPr>
        <a:xfrm>
          <a:off x="0" y="0"/>
          <a:ext cx="0" cy="0"/>
          <a:chOff x="0" y="0"/>
          <a:chExt cx="0" cy="0"/>
        </a:xfrm>
      </p:grpSpPr>
      <p:pic>
        <p:nvPicPr>
          <p:cNvPr id="3" name="Hi-Tech Logo Reveal 02_1.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0413" cy="6856413"/>
          </a:xfrm>
          <a:prstGeom prst="rect">
            <a:avLst/>
          </a:prstGeom>
        </p:spPr>
      </p:pic>
    </p:spTree>
    <p:extLst>
      <p:ext uri="{BB962C8B-B14F-4D97-AF65-F5344CB8AC3E}">
        <p14:creationId xmlns:p14="http://schemas.microsoft.com/office/powerpoint/2010/main" val="912631086"/>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mediacall" presetSubtype="0" fill="hold" nodeType="afterEffect">
                                  <p:stCondLst>
                                    <p:cond delay="0"/>
                                  </p:stCondLst>
                                  <p:childTnLst>
                                    <p:cmd type="call" cmd="togglePause">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pic>
        <p:nvPicPr>
          <p:cNvPr id="2050" name="Picture 2" descr="D:\360data\重要数据\桌面\Hi-Tech Logo Re[00_00_10][20140808-141553-1].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940865"/>
      </p:ext>
    </p:extLst>
  </p:cSld>
  <p:clrMapOvr>
    <a:masterClrMapping/>
  </p:clrMapOvr>
  <p:transition spd="slow">
    <p:push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AC2B3C7-DC11-4623-9E31-785280788F3B}" type="datetimeFigureOut">
              <a:rPr lang="zh-CN" altLang="en-US" smtClean="0"/>
              <a:t>2017/7/26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306A600-CDF2-4D53-90F5-D6C572509554}" type="slidenum">
              <a:rPr lang="zh-CN" altLang="en-US" smtClean="0"/>
              <a:t>‹#›</a:t>
            </a:fld>
            <a:endParaRPr lang="zh-CN" altLang="en-US"/>
          </a:p>
        </p:txBody>
      </p:sp>
    </p:spTree>
    <p:extLst>
      <p:ext uri="{BB962C8B-B14F-4D97-AF65-F5344CB8AC3E}">
        <p14:creationId xmlns:p14="http://schemas.microsoft.com/office/powerpoint/2010/main" val="3704355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742" y="1709739"/>
            <a:ext cx="10514231" cy="2852737"/>
          </a:xfrm>
        </p:spPr>
        <p:txBody>
          <a:bodyPr anchor="b"/>
          <a:lstStyle>
            <a:lvl1pPr>
              <a:defRPr sz="5999"/>
            </a:lvl1pPr>
          </a:lstStyle>
          <a:p>
            <a:r>
              <a:rPr lang="zh-CN" altLang="en-US"/>
              <a:t>单击此处编辑母版标题样式</a:t>
            </a:r>
            <a:endParaRPr lang="en-US" dirty="0"/>
          </a:p>
        </p:txBody>
      </p:sp>
      <p:sp>
        <p:nvSpPr>
          <p:cNvPr id="3" name="Text Placeholder 2"/>
          <p:cNvSpPr>
            <a:spLocks noGrp="1"/>
          </p:cNvSpPr>
          <p:nvPr>
            <p:ph type="body" idx="1"/>
          </p:nvPr>
        </p:nvSpPr>
        <p:spPr>
          <a:xfrm>
            <a:off x="831742" y="4589464"/>
            <a:ext cx="10514231" cy="1500187"/>
          </a:xfrm>
        </p:spPr>
        <p:txBody>
          <a:bodyPr/>
          <a:lstStyle>
            <a:lvl1pPr marL="0" indent="0">
              <a:buNone/>
              <a:defRPr sz="2400">
                <a:solidFill>
                  <a:schemeClr val="tx1">
                    <a:tint val="75000"/>
                  </a:schemeClr>
                </a:solidFill>
              </a:defRPr>
            </a:lvl1pPr>
            <a:lvl2pPr marL="457154" indent="0">
              <a:buNone/>
              <a:defRPr sz="2000">
                <a:solidFill>
                  <a:schemeClr val="tx1">
                    <a:tint val="75000"/>
                  </a:schemeClr>
                </a:solidFill>
              </a:defRPr>
            </a:lvl2pPr>
            <a:lvl3pPr marL="914309" indent="0">
              <a:buNone/>
              <a:defRPr sz="1800">
                <a:solidFill>
                  <a:schemeClr val="tx1">
                    <a:tint val="75000"/>
                  </a:schemeClr>
                </a:solidFill>
              </a:defRPr>
            </a:lvl3pPr>
            <a:lvl4pPr marL="1371463" indent="0">
              <a:buNone/>
              <a:defRPr sz="1600">
                <a:solidFill>
                  <a:schemeClr val="tx1">
                    <a:tint val="75000"/>
                  </a:schemeClr>
                </a:solidFill>
              </a:defRPr>
            </a:lvl4pPr>
            <a:lvl5pPr marL="1828617" indent="0">
              <a:buNone/>
              <a:defRPr sz="1600">
                <a:solidFill>
                  <a:schemeClr val="tx1">
                    <a:tint val="75000"/>
                  </a:schemeClr>
                </a:solidFill>
              </a:defRPr>
            </a:lvl5pPr>
            <a:lvl6pPr marL="2285771" indent="0">
              <a:buNone/>
              <a:defRPr sz="1600">
                <a:solidFill>
                  <a:schemeClr val="tx1">
                    <a:tint val="75000"/>
                  </a:schemeClr>
                </a:solidFill>
              </a:defRPr>
            </a:lvl6pPr>
            <a:lvl7pPr marL="2742926" indent="0">
              <a:buNone/>
              <a:defRPr sz="1600">
                <a:solidFill>
                  <a:schemeClr val="tx1">
                    <a:tint val="75000"/>
                  </a:schemeClr>
                </a:solidFill>
              </a:defRPr>
            </a:lvl7pPr>
            <a:lvl8pPr marL="3200080" indent="0">
              <a:buNone/>
              <a:defRPr sz="1600">
                <a:solidFill>
                  <a:schemeClr val="tx1">
                    <a:tint val="75000"/>
                  </a:schemeClr>
                </a:solidFill>
              </a:defRPr>
            </a:lvl8pPr>
            <a:lvl9pPr marL="3657234"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530820CF-B880-4189-942D-D702A7CBA730}" type="datetimeFigureOut">
              <a:rPr lang="zh-CN" altLang="en-US" smtClean="0"/>
              <a:t>2017/7/26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4179834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091" y="1825625"/>
            <a:ext cx="5180926"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1396" y="1825625"/>
            <a:ext cx="5180926"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530820CF-B880-4189-942D-D702A7CBA730}" type="datetimeFigureOut">
              <a:rPr lang="zh-CN" altLang="en-US" smtClean="0"/>
              <a:t>2017/7/26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2524265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679" y="365126"/>
            <a:ext cx="10514231"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679" y="1681163"/>
            <a:ext cx="5157116" cy="823912"/>
          </a:xfrm>
        </p:spPr>
        <p:txBody>
          <a:bodyPr anchor="b"/>
          <a:lstStyle>
            <a:lvl1pPr marL="0" indent="0">
              <a:buNone/>
              <a:defRPr sz="2400" b="1"/>
            </a:lvl1pPr>
            <a:lvl2pPr marL="457154" indent="0">
              <a:buNone/>
              <a:defRPr sz="2000" b="1"/>
            </a:lvl2pPr>
            <a:lvl3pPr marL="914309" indent="0">
              <a:buNone/>
              <a:defRPr sz="1800" b="1"/>
            </a:lvl3pPr>
            <a:lvl4pPr marL="1371463" indent="0">
              <a:buNone/>
              <a:defRPr sz="1600" b="1"/>
            </a:lvl4pPr>
            <a:lvl5pPr marL="1828617" indent="0">
              <a:buNone/>
              <a:defRPr sz="1600" b="1"/>
            </a:lvl5pPr>
            <a:lvl6pPr marL="2285771" indent="0">
              <a:buNone/>
              <a:defRPr sz="1600" b="1"/>
            </a:lvl6pPr>
            <a:lvl7pPr marL="2742926" indent="0">
              <a:buNone/>
              <a:defRPr sz="1600" b="1"/>
            </a:lvl7pPr>
            <a:lvl8pPr marL="3200080" indent="0">
              <a:buNone/>
              <a:defRPr sz="1600" b="1"/>
            </a:lvl8pPr>
            <a:lvl9pPr marL="3657234"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39679" y="2505075"/>
            <a:ext cx="5157116"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1397" y="1681163"/>
            <a:ext cx="5182513" cy="823912"/>
          </a:xfrm>
        </p:spPr>
        <p:txBody>
          <a:bodyPr anchor="b"/>
          <a:lstStyle>
            <a:lvl1pPr marL="0" indent="0">
              <a:buNone/>
              <a:defRPr sz="2400" b="1"/>
            </a:lvl1pPr>
            <a:lvl2pPr marL="457154" indent="0">
              <a:buNone/>
              <a:defRPr sz="2000" b="1"/>
            </a:lvl2pPr>
            <a:lvl3pPr marL="914309" indent="0">
              <a:buNone/>
              <a:defRPr sz="1800" b="1"/>
            </a:lvl3pPr>
            <a:lvl4pPr marL="1371463" indent="0">
              <a:buNone/>
              <a:defRPr sz="1600" b="1"/>
            </a:lvl4pPr>
            <a:lvl5pPr marL="1828617" indent="0">
              <a:buNone/>
              <a:defRPr sz="1600" b="1"/>
            </a:lvl5pPr>
            <a:lvl6pPr marL="2285771" indent="0">
              <a:buNone/>
              <a:defRPr sz="1600" b="1"/>
            </a:lvl6pPr>
            <a:lvl7pPr marL="2742926" indent="0">
              <a:buNone/>
              <a:defRPr sz="1600" b="1"/>
            </a:lvl7pPr>
            <a:lvl8pPr marL="3200080" indent="0">
              <a:buNone/>
              <a:defRPr sz="1600" b="1"/>
            </a:lvl8pPr>
            <a:lvl9pPr marL="3657234"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71397" y="2505075"/>
            <a:ext cx="5182513"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530820CF-B880-4189-942D-D702A7CBA730}" type="datetimeFigureOut">
              <a:rPr lang="zh-CN" altLang="en-US" smtClean="0"/>
              <a:t>2017/7/26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2200428128"/>
      </p:ext>
    </p:extLst>
  </p:cSld>
  <p:clrMapOvr>
    <a:masterClrMapping/>
  </p:clrMapOvr>
  <p:transition spd="slow">
    <p:push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530820CF-B880-4189-942D-D702A7CBA730}" type="datetimeFigureOut">
              <a:rPr lang="zh-CN" altLang="en-US" smtClean="0"/>
              <a:t>2017/7/26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3833348677"/>
      </p:ext>
    </p:extLst>
  </p:cSld>
  <p:clrMapOvr>
    <a:masterClrMapping/>
  </p:clrMapOvr>
  <p:transition spd="slow">
    <p:push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820CF-B880-4189-942D-D702A7CBA730}" type="datetimeFigureOut">
              <a:rPr lang="zh-CN" altLang="en-US" smtClean="0"/>
              <a:t>2017/7/26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896627347"/>
      </p:ext>
    </p:extLst>
  </p:cSld>
  <p:clrMapOvr>
    <a:masterClrMapping/>
  </p:clrMapOvr>
  <p:transition spd="slow">
    <p:push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679" y="457200"/>
            <a:ext cx="3931725"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2513" y="987426"/>
            <a:ext cx="6171397"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679" y="2057400"/>
            <a:ext cx="3931725" cy="3811588"/>
          </a:xfrm>
        </p:spPr>
        <p:txBody>
          <a:bodyPr/>
          <a:lstStyle>
            <a:lvl1pPr marL="0" indent="0">
              <a:buNone/>
              <a:defRPr sz="1600"/>
            </a:lvl1pPr>
            <a:lvl2pPr marL="457154" indent="0">
              <a:buNone/>
              <a:defRPr sz="1400"/>
            </a:lvl2pPr>
            <a:lvl3pPr marL="914309" indent="0">
              <a:buNone/>
              <a:defRPr sz="1200"/>
            </a:lvl3pPr>
            <a:lvl4pPr marL="1371463" indent="0">
              <a:buNone/>
              <a:defRPr sz="1000"/>
            </a:lvl4pPr>
            <a:lvl5pPr marL="1828617" indent="0">
              <a:buNone/>
              <a:defRPr sz="1000"/>
            </a:lvl5pPr>
            <a:lvl6pPr marL="2285771" indent="0">
              <a:buNone/>
              <a:defRPr sz="1000"/>
            </a:lvl6pPr>
            <a:lvl7pPr marL="2742926" indent="0">
              <a:buNone/>
              <a:defRPr sz="1000"/>
            </a:lvl7pPr>
            <a:lvl8pPr marL="3200080" indent="0">
              <a:buNone/>
              <a:defRPr sz="1000"/>
            </a:lvl8pPr>
            <a:lvl9pPr marL="3657234"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530820CF-B880-4189-942D-D702A7CBA730}" type="datetimeFigureOut">
              <a:rPr lang="zh-CN" altLang="en-US" smtClean="0"/>
              <a:t>2017/7/26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2037596807"/>
      </p:ext>
    </p:extLst>
  </p:cSld>
  <p:clrMapOvr>
    <a:masterClrMapping/>
  </p:clrMapOvr>
  <p:transition spd="slow">
    <p:push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679" y="457200"/>
            <a:ext cx="3931725"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2513" y="987426"/>
            <a:ext cx="6171397" cy="4873625"/>
          </a:xfrm>
        </p:spPr>
        <p:txBody>
          <a:bodyPr anchor="t"/>
          <a:lstStyle>
            <a:lvl1pPr marL="0" indent="0">
              <a:buNone/>
              <a:defRPr sz="3200"/>
            </a:lvl1pPr>
            <a:lvl2pPr marL="457154" indent="0">
              <a:buNone/>
              <a:defRPr sz="2800"/>
            </a:lvl2pPr>
            <a:lvl3pPr marL="914309" indent="0">
              <a:buNone/>
              <a:defRPr sz="2400"/>
            </a:lvl3pPr>
            <a:lvl4pPr marL="1371463" indent="0">
              <a:buNone/>
              <a:defRPr sz="2000"/>
            </a:lvl4pPr>
            <a:lvl5pPr marL="1828617" indent="0">
              <a:buNone/>
              <a:defRPr sz="2000"/>
            </a:lvl5pPr>
            <a:lvl6pPr marL="2285771" indent="0">
              <a:buNone/>
              <a:defRPr sz="2000"/>
            </a:lvl6pPr>
            <a:lvl7pPr marL="2742926" indent="0">
              <a:buNone/>
              <a:defRPr sz="2000"/>
            </a:lvl7pPr>
            <a:lvl8pPr marL="3200080" indent="0">
              <a:buNone/>
              <a:defRPr sz="2000"/>
            </a:lvl8pPr>
            <a:lvl9pPr marL="3657234"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679" y="2057400"/>
            <a:ext cx="3931725" cy="3811588"/>
          </a:xfrm>
        </p:spPr>
        <p:txBody>
          <a:bodyPr/>
          <a:lstStyle>
            <a:lvl1pPr marL="0" indent="0">
              <a:buNone/>
              <a:defRPr sz="1600"/>
            </a:lvl1pPr>
            <a:lvl2pPr marL="457154" indent="0">
              <a:buNone/>
              <a:defRPr sz="1400"/>
            </a:lvl2pPr>
            <a:lvl3pPr marL="914309" indent="0">
              <a:buNone/>
              <a:defRPr sz="1200"/>
            </a:lvl3pPr>
            <a:lvl4pPr marL="1371463" indent="0">
              <a:buNone/>
              <a:defRPr sz="1000"/>
            </a:lvl4pPr>
            <a:lvl5pPr marL="1828617" indent="0">
              <a:buNone/>
              <a:defRPr sz="1000"/>
            </a:lvl5pPr>
            <a:lvl6pPr marL="2285771" indent="0">
              <a:buNone/>
              <a:defRPr sz="1000"/>
            </a:lvl6pPr>
            <a:lvl7pPr marL="2742926" indent="0">
              <a:buNone/>
              <a:defRPr sz="1000"/>
            </a:lvl7pPr>
            <a:lvl8pPr marL="3200080" indent="0">
              <a:buNone/>
              <a:defRPr sz="1000"/>
            </a:lvl8pPr>
            <a:lvl9pPr marL="3657234"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530820CF-B880-4189-942D-D702A7CBA730}" type="datetimeFigureOut">
              <a:rPr lang="zh-CN" altLang="en-US" smtClean="0"/>
              <a:t>2017/7/26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1000532405"/>
      </p:ext>
    </p:extLst>
  </p:cSld>
  <p:clrMapOvr>
    <a:masterClrMapping/>
  </p:clrMapOvr>
  <p:transition spd="slow">
    <p:push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091" y="365126"/>
            <a:ext cx="10514231"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091" y="1825625"/>
            <a:ext cx="10514231"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091" y="6356351"/>
            <a:ext cx="274284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2017/7/26</a:t>
            </a:fld>
            <a:endParaRPr lang="zh-CN" altLang="en-US"/>
          </a:p>
        </p:txBody>
      </p:sp>
      <p:sp>
        <p:nvSpPr>
          <p:cNvPr id="5" name="Footer Placeholder 4"/>
          <p:cNvSpPr>
            <a:spLocks noGrp="1"/>
          </p:cNvSpPr>
          <p:nvPr>
            <p:ph type="ftr" sz="quarter" idx="3"/>
          </p:nvPr>
        </p:nvSpPr>
        <p:spPr>
          <a:xfrm>
            <a:off x="4038075" y="6356351"/>
            <a:ext cx="4114264"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09479" y="6356351"/>
            <a:ext cx="2742843"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50533227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ransition spd="slow">
    <p:push dir="r"/>
  </p:transition>
  <p:txStyles>
    <p:titleStyle>
      <a:lvl1pPr algn="l" defTabSz="914309"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77" indent="-228577" algn="l" defTabSz="914309"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31" indent="-228577" algn="l" defTabSz="914309"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86" indent="-228577" algn="l" defTabSz="914309"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040"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194"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09" rtl="0" eaLnBrk="1" latinLnBrk="0" hangingPunct="1">
        <a:defRPr sz="1800" kern="1200">
          <a:solidFill>
            <a:schemeClr val="tx1"/>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1.png"/><Relationship Id="rId3" Type="http://schemas.openxmlformats.org/officeDocument/2006/relationships/slideLayout" Target="../slideLayouts/slideLayout13.xml"/><Relationship Id="rId7" Type="http://schemas.openxmlformats.org/officeDocument/2006/relationships/image" Target="../media/image7.png"/><Relationship Id="rId12" Type="http://schemas.openxmlformats.org/officeDocument/2006/relationships/image" Target="../media/image4.png"/><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6.png"/><Relationship Id="rId11" Type="http://schemas.openxmlformats.org/officeDocument/2006/relationships/image" Target="../media/image3.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notesSlide" Target="../notesSlides/notesSlide2.xml"/><Relationship Id="rId9" Type="http://schemas.openxmlformats.org/officeDocument/2006/relationships/image" Target="../media/image9.png"/><Relationship Id="rId1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tags" Target="../tags/tag1.xml"/><Relationship Id="rId6" Type="http://schemas.openxmlformats.org/officeDocument/2006/relationships/image" Target="../media/image13.jpeg"/><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ags" Target="../tags/tag2.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LOGO" descr="C:\Users\PVer\Desktop\动脑学院.png动脑学院"/>
          <p:cNvPicPr>
            <a:picLocks noChangeAspect="1" noChangeArrowheads="1"/>
          </p:cNvPicPr>
          <p:nvPr/>
        </p:nvPicPr>
        <p:blipFill>
          <a:blip r:embed="rId5"/>
          <a:srcRect/>
          <a:stretch>
            <a:fillRect/>
          </a:stretch>
        </p:blipFill>
        <p:spPr bwMode="auto">
          <a:xfrm>
            <a:off x="5517556" y="2900362"/>
            <a:ext cx="1153714" cy="1057275"/>
          </a:xfrm>
          <a:prstGeom prst="rect">
            <a:avLst/>
          </a:prstGeom>
          <a:noFill/>
          <a:effectLst>
            <a:outerShdw blurRad="190500" algn="tl" rotWithShape="0">
              <a:srgbClr val="63BBD7">
                <a:alpha val="52941"/>
              </a:srgbClr>
            </a:outerShdw>
          </a:effectLst>
          <a:extLst>
            <a:ext uri="{909E8E84-426E-40DD-AFC4-6F175D3DCCD1}">
              <a14:hiddenFill xmlns:a14="http://schemas.microsoft.com/office/drawing/2010/main">
                <a:solidFill>
                  <a:srgbClr val="FFFFFF"/>
                </a:solidFill>
              </a14:hiddenFill>
            </a:ext>
          </a:extLst>
        </p:spPr>
      </p:pic>
      <p:pic>
        <p:nvPicPr>
          <p:cNvPr id="3" name="LOGO SOUND.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89613" y="-675456"/>
            <a:ext cx="609600" cy="609600"/>
          </a:xfrm>
          <a:prstGeom prst="rect">
            <a:avLst/>
          </a:prstGeom>
        </p:spPr>
      </p:pic>
      <p:pic>
        <p:nvPicPr>
          <p:cNvPr id="1028" name="full" descr="C:\Users\PVer\Desktop\动脑学院.png动脑学院"/>
          <p:cNvPicPr>
            <a:picLocks noChangeAspect="1" noChangeArrowheads="1"/>
          </p:cNvPicPr>
          <p:nvPr/>
        </p:nvPicPr>
        <p:blipFill>
          <a:blip r:embed="rId5"/>
          <a:srcRect/>
          <a:stretch>
            <a:fillRect/>
          </a:stretch>
        </p:blipFill>
        <p:spPr bwMode="auto">
          <a:xfrm>
            <a:off x="5158975" y="2427067"/>
            <a:ext cx="1870875" cy="1714500"/>
          </a:xfrm>
          <a:prstGeom prst="rect">
            <a:avLst/>
          </a:prstGeom>
          <a:noFill/>
          <a:effectLst>
            <a:outerShdw blurRad="254000" algn="ctr" rotWithShape="0">
              <a:srgbClr val="53D2FF">
                <a:alpha val="80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10" advClick="0" advTm="11351"/>
    </mc:Choice>
    <mc:Fallback xmlns="">
      <p:transition advClick="0" advTm="113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782" fill="hold"/>
                                        <p:tgtEl>
                                          <p:spTgt spid="3"/>
                                        </p:tgtEl>
                                      </p:cBhvr>
                                    </p:cmd>
                                  </p:childTnLst>
                                </p:cTn>
                              </p:par>
                              <p:par>
                                <p:cTn id="7" presetID="53" presetClass="entr" presetSubtype="16" fill="hold" nodeType="withEffect">
                                  <p:stCondLst>
                                    <p:cond delay="700"/>
                                  </p:stCondLst>
                                  <p:childTnLst>
                                    <p:set>
                                      <p:cBhvr>
                                        <p:cTn id="8" dur="1" fill="hold">
                                          <p:stCondLst>
                                            <p:cond delay="0"/>
                                          </p:stCondLst>
                                        </p:cTn>
                                        <p:tgtEl>
                                          <p:spTgt spid="1026"/>
                                        </p:tgtEl>
                                        <p:attrNameLst>
                                          <p:attrName>style.visibility</p:attrName>
                                        </p:attrNameLst>
                                      </p:cBhvr>
                                      <p:to>
                                        <p:strVal val="visible"/>
                                      </p:to>
                                    </p:set>
                                    <p:anim calcmode="lin" valueType="num">
                                      <p:cBhvr>
                                        <p:cTn id="9" dur="300" fill="hold"/>
                                        <p:tgtEl>
                                          <p:spTgt spid="1026"/>
                                        </p:tgtEl>
                                        <p:attrNameLst>
                                          <p:attrName>ppt_w</p:attrName>
                                        </p:attrNameLst>
                                      </p:cBhvr>
                                      <p:tavLst>
                                        <p:tav tm="0">
                                          <p:val>
                                            <p:fltVal val="0"/>
                                          </p:val>
                                        </p:tav>
                                        <p:tav tm="100000">
                                          <p:val>
                                            <p:strVal val="#ppt_w"/>
                                          </p:val>
                                        </p:tav>
                                      </p:tavLst>
                                    </p:anim>
                                    <p:anim calcmode="lin" valueType="num">
                                      <p:cBhvr>
                                        <p:cTn id="10" dur="300" fill="hold"/>
                                        <p:tgtEl>
                                          <p:spTgt spid="1026"/>
                                        </p:tgtEl>
                                        <p:attrNameLst>
                                          <p:attrName>ppt_h</p:attrName>
                                        </p:attrNameLst>
                                      </p:cBhvr>
                                      <p:tavLst>
                                        <p:tav tm="0">
                                          <p:val>
                                            <p:fltVal val="0"/>
                                          </p:val>
                                        </p:tav>
                                        <p:tav tm="100000">
                                          <p:val>
                                            <p:strVal val="#ppt_h"/>
                                          </p:val>
                                        </p:tav>
                                      </p:tavLst>
                                    </p:anim>
                                    <p:animEffect transition="in" filter="fade">
                                      <p:cBhvr>
                                        <p:cTn id="11" dur="300"/>
                                        <p:tgtEl>
                                          <p:spTgt spid="1026"/>
                                        </p:tgtEl>
                                      </p:cBhvr>
                                    </p:animEffect>
                                  </p:childTnLst>
                                </p:cTn>
                              </p:par>
                              <p:par>
                                <p:cTn id="12" presetID="6" presetClass="emph" presetSubtype="0" autoRev="1" fill="hold" nodeType="withEffect">
                                  <p:stCondLst>
                                    <p:cond delay="1000"/>
                                  </p:stCondLst>
                                  <p:childTnLst>
                                    <p:animScale>
                                      <p:cBhvr>
                                        <p:cTn id="13" dur="100" fill="hold"/>
                                        <p:tgtEl>
                                          <p:spTgt spid="1026"/>
                                        </p:tgtEl>
                                      </p:cBhvr>
                                      <p:by x="150000" y="150000"/>
                                    </p:animScale>
                                  </p:childTnLst>
                                </p:cTn>
                              </p:par>
                              <p:par>
                                <p:cTn id="14" presetID="6" presetClass="emph" presetSubtype="0" accel="100000" fill="hold" nodeType="withEffect">
                                  <p:stCondLst>
                                    <p:cond delay="3700"/>
                                  </p:stCondLst>
                                  <p:childTnLst>
                                    <p:animScale>
                                      <p:cBhvr>
                                        <p:cTn id="15" dur="500" fill="hold"/>
                                        <p:tgtEl>
                                          <p:spTgt spid="1026"/>
                                        </p:tgtEl>
                                      </p:cBhvr>
                                      <p:by x="10000" y="10000"/>
                                    </p:animScale>
                                  </p:childTnLst>
                                </p:cTn>
                              </p:par>
                              <p:par>
                                <p:cTn id="16" presetID="53" presetClass="exit" presetSubtype="32" fill="hold" nodeType="withEffect">
                                  <p:stCondLst>
                                    <p:cond delay="3900"/>
                                  </p:stCondLst>
                                  <p:childTnLst>
                                    <p:anim calcmode="lin" valueType="num">
                                      <p:cBhvr>
                                        <p:cTn id="17" dur="500"/>
                                        <p:tgtEl>
                                          <p:spTgt spid="1026"/>
                                        </p:tgtEl>
                                        <p:attrNameLst>
                                          <p:attrName>ppt_w</p:attrName>
                                        </p:attrNameLst>
                                      </p:cBhvr>
                                      <p:tavLst>
                                        <p:tav tm="0">
                                          <p:val>
                                            <p:strVal val="ppt_w"/>
                                          </p:val>
                                        </p:tav>
                                        <p:tav tm="100000">
                                          <p:val>
                                            <p:fltVal val="0"/>
                                          </p:val>
                                        </p:tav>
                                      </p:tavLst>
                                    </p:anim>
                                    <p:anim calcmode="lin" valueType="num">
                                      <p:cBhvr>
                                        <p:cTn id="18" dur="500"/>
                                        <p:tgtEl>
                                          <p:spTgt spid="1026"/>
                                        </p:tgtEl>
                                        <p:attrNameLst>
                                          <p:attrName>ppt_h</p:attrName>
                                        </p:attrNameLst>
                                      </p:cBhvr>
                                      <p:tavLst>
                                        <p:tav tm="0">
                                          <p:val>
                                            <p:strVal val="ppt_h"/>
                                          </p:val>
                                        </p:tav>
                                        <p:tav tm="100000">
                                          <p:val>
                                            <p:fltVal val="0"/>
                                          </p:val>
                                        </p:tav>
                                      </p:tavLst>
                                    </p:anim>
                                    <p:animEffect transition="out" filter="fade">
                                      <p:cBhvr>
                                        <p:cTn id="19" dur="500"/>
                                        <p:tgtEl>
                                          <p:spTgt spid="1026"/>
                                        </p:tgtEl>
                                      </p:cBhvr>
                                    </p:animEffect>
                                    <p:set>
                                      <p:cBhvr>
                                        <p:cTn id="20" dur="1" fill="hold">
                                          <p:stCondLst>
                                            <p:cond delay="499"/>
                                          </p:stCondLst>
                                        </p:cTn>
                                        <p:tgtEl>
                                          <p:spTgt spid="1026"/>
                                        </p:tgtEl>
                                        <p:attrNameLst>
                                          <p:attrName>style.visibility</p:attrName>
                                        </p:attrNameLst>
                                      </p:cBhvr>
                                      <p:to>
                                        <p:strVal val="hidden"/>
                                      </p:to>
                                    </p:set>
                                  </p:childTnLst>
                                </p:cTn>
                              </p:par>
                              <p:par>
                                <p:cTn id="21" presetID="10" presetClass="entr" presetSubtype="0" fill="hold" nodeType="withEffect">
                                  <p:stCondLst>
                                    <p:cond delay="7600"/>
                                  </p:stCondLst>
                                  <p:childTnLst>
                                    <p:set>
                                      <p:cBhvr>
                                        <p:cTn id="22" dur="1" fill="hold">
                                          <p:stCondLst>
                                            <p:cond delay="0"/>
                                          </p:stCondLst>
                                        </p:cTn>
                                        <p:tgtEl>
                                          <p:spTgt spid="1028"/>
                                        </p:tgtEl>
                                        <p:attrNameLst>
                                          <p:attrName>style.visibility</p:attrName>
                                        </p:attrNameLst>
                                      </p:cBhvr>
                                      <p:to>
                                        <p:strVal val="visible"/>
                                      </p:to>
                                    </p:set>
                                    <p:animEffect transition="in" filter="fade">
                                      <p:cBhvr>
                                        <p:cTn id="23" dur="100"/>
                                        <p:tgtEl>
                                          <p:spTgt spid="1028"/>
                                        </p:tgtEl>
                                      </p:cBhvr>
                                    </p:animEffect>
                                  </p:childTnLst>
                                </p:cTn>
                              </p:par>
                              <p:par>
                                <p:cTn id="24" presetID="53" presetClass="entr" presetSubtype="16" fill="hold" nodeType="withEffect">
                                  <p:stCondLst>
                                    <p:cond delay="7600"/>
                                  </p:stCondLst>
                                  <p:childTnLst>
                                    <p:set>
                                      <p:cBhvr>
                                        <p:cTn id="25" dur="1" fill="hold">
                                          <p:stCondLst>
                                            <p:cond delay="0"/>
                                          </p:stCondLst>
                                        </p:cTn>
                                        <p:tgtEl>
                                          <p:spTgt spid="1028"/>
                                        </p:tgtEl>
                                        <p:attrNameLst>
                                          <p:attrName>style.visibility</p:attrName>
                                        </p:attrNameLst>
                                      </p:cBhvr>
                                      <p:to>
                                        <p:strVal val="visible"/>
                                      </p:to>
                                    </p:set>
                                    <p:anim calcmode="lin" valueType="num">
                                      <p:cBhvr>
                                        <p:cTn id="26" dur="200" fill="hold"/>
                                        <p:tgtEl>
                                          <p:spTgt spid="1028"/>
                                        </p:tgtEl>
                                        <p:attrNameLst>
                                          <p:attrName>ppt_w</p:attrName>
                                        </p:attrNameLst>
                                      </p:cBhvr>
                                      <p:tavLst>
                                        <p:tav tm="0">
                                          <p:val>
                                            <p:fltVal val="0"/>
                                          </p:val>
                                        </p:tav>
                                        <p:tav tm="100000">
                                          <p:val>
                                            <p:strVal val="#ppt_w"/>
                                          </p:val>
                                        </p:tav>
                                      </p:tavLst>
                                    </p:anim>
                                    <p:anim calcmode="lin" valueType="num">
                                      <p:cBhvr>
                                        <p:cTn id="27" dur="200" fill="hold"/>
                                        <p:tgtEl>
                                          <p:spTgt spid="1028"/>
                                        </p:tgtEl>
                                        <p:attrNameLst>
                                          <p:attrName>ppt_h</p:attrName>
                                        </p:attrNameLst>
                                      </p:cBhvr>
                                      <p:tavLst>
                                        <p:tav tm="0">
                                          <p:val>
                                            <p:fltVal val="0"/>
                                          </p:val>
                                        </p:tav>
                                        <p:tav tm="100000">
                                          <p:val>
                                            <p:strVal val="#ppt_h"/>
                                          </p:val>
                                        </p:tav>
                                      </p:tavLst>
                                    </p:anim>
                                    <p:animEffect transition="in" filter="fade">
                                      <p:cBhvr>
                                        <p:cTn id="28" dur="200"/>
                                        <p:tgtEl>
                                          <p:spTgt spid="1028"/>
                                        </p:tgtEl>
                                      </p:cBhvr>
                                    </p:animEffect>
                                  </p:childTnLst>
                                </p:cTn>
                              </p:par>
                              <p:par>
                                <p:cTn id="29" presetID="6" presetClass="emph" presetSubtype="0" fill="hold" nodeType="withEffect">
                                  <p:stCondLst>
                                    <p:cond delay="7800"/>
                                  </p:stCondLst>
                                  <p:childTnLst>
                                    <p:animScale>
                                      <p:cBhvr>
                                        <p:cTn id="30" dur="4000" fill="hold"/>
                                        <p:tgtEl>
                                          <p:spTgt spid="1028"/>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p:cTn id="31"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EF2B9C-13AF-4BFE-93AD-52FC6DC8C503}"/>
              </a:ext>
            </a:extLst>
          </p:cNvPr>
          <p:cNvSpPr>
            <a:spLocks noGrp="1"/>
          </p:cNvSpPr>
          <p:nvPr>
            <p:ph type="title" idx="4294967295"/>
          </p:nvPr>
        </p:nvSpPr>
        <p:spPr>
          <a:xfrm>
            <a:off x="0" y="365125"/>
            <a:ext cx="10514013" cy="1325563"/>
          </a:xfrm>
        </p:spPr>
        <p:txBody>
          <a:bodyPr/>
          <a:lstStyle/>
          <a:p>
            <a:r>
              <a:rPr lang="zh-CN" altLang="zh-CN" dirty="0">
                <a:solidFill>
                  <a:srgbClr val="2FC9FF"/>
                </a:solidFill>
              </a:rPr>
              <a:t>函数指针</a:t>
            </a:r>
            <a:endParaRPr lang="zh-CN" altLang="en-US" dirty="0">
              <a:solidFill>
                <a:srgbClr val="2FC9FF"/>
              </a:solidFill>
            </a:endParaRPr>
          </a:p>
        </p:txBody>
      </p:sp>
      <p:sp>
        <p:nvSpPr>
          <p:cNvPr id="3" name="内容占位符 2">
            <a:extLst>
              <a:ext uri="{FF2B5EF4-FFF2-40B4-BE49-F238E27FC236}">
                <a16:creationId xmlns:a16="http://schemas.microsoft.com/office/drawing/2014/main" id="{EC79A62F-3BB2-495C-9806-2BA64CA07676}"/>
              </a:ext>
            </a:extLst>
          </p:cNvPr>
          <p:cNvSpPr>
            <a:spLocks noGrp="1"/>
          </p:cNvSpPr>
          <p:nvPr>
            <p:ph idx="4294967295"/>
          </p:nvPr>
        </p:nvSpPr>
        <p:spPr>
          <a:xfrm>
            <a:off x="0" y="1825625"/>
            <a:ext cx="10514013" cy="4351338"/>
          </a:xfrm>
        </p:spPr>
        <p:txBody>
          <a:bodyPr/>
          <a:lstStyle/>
          <a:p>
            <a:r>
              <a:rPr lang="zh-CN" altLang="zh-CN" dirty="0">
                <a:solidFill>
                  <a:srgbClr val="2FC9FF"/>
                </a:solidFill>
              </a:rPr>
              <a:t>在</a:t>
            </a:r>
            <a:r>
              <a:rPr lang="en-US" altLang="zh-CN" dirty="0">
                <a:solidFill>
                  <a:srgbClr val="2FC9FF"/>
                </a:solidFill>
              </a:rPr>
              <a:t>C </a:t>
            </a:r>
            <a:r>
              <a:rPr lang="zh-CN" altLang="zh-CN" dirty="0">
                <a:solidFill>
                  <a:srgbClr val="2FC9FF"/>
                </a:solidFill>
              </a:rPr>
              <a:t>语音中函数本身不是变量，但是可以定义指向函数的指针。这种类型的指针可以被当成其他的指针一样使用，比如：赋值，存放到数组中，传递给函数，或者作为返回值。函数指针就像我们</a:t>
            </a:r>
            <a:r>
              <a:rPr lang="en-US" altLang="zh-CN" dirty="0">
                <a:solidFill>
                  <a:srgbClr val="2FC9FF"/>
                </a:solidFill>
              </a:rPr>
              <a:t>Java </a:t>
            </a:r>
            <a:r>
              <a:rPr lang="zh-CN" altLang="zh-CN" dirty="0">
                <a:solidFill>
                  <a:srgbClr val="2FC9FF"/>
                </a:solidFill>
              </a:rPr>
              <a:t>语</a:t>
            </a:r>
            <a:r>
              <a:rPr lang="zh-CN" altLang="en-US" dirty="0">
                <a:solidFill>
                  <a:srgbClr val="2FC9FF"/>
                </a:solidFill>
              </a:rPr>
              <a:t>言</a:t>
            </a:r>
            <a:r>
              <a:rPr lang="zh-CN" altLang="zh-CN" dirty="0">
                <a:solidFill>
                  <a:srgbClr val="2FC9FF"/>
                </a:solidFill>
              </a:rPr>
              <a:t>的多态</a:t>
            </a:r>
            <a:r>
              <a:rPr lang="zh-CN" altLang="en-US" dirty="0">
                <a:solidFill>
                  <a:srgbClr val="2FC9FF"/>
                </a:solidFill>
              </a:rPr>
              <a:t>类似。</a:t>
            </a:r>
            <a:endParaRPr lang="en-US" altLang="zh-CN" dirty="0">
              <a:solidFill>
                <a:srgbClr val="2FC9FF"/>
              </a:solidFill>
            </a:endParaRPr>
          </a:p>
          <a:p>
            <a:endParaRPr lang="en-US" altLang="zh-CN" dirty="0">
              <a:solidFill>
                <a:srgbClr val="2FC9FF"/>
              </a:solidFill>
            </a:endParaRPr>
          </a:p>
          <a:p>
            <a:r>
              <a:rPr lang="zh-CN" altLang="en-US" dirty="0">
                <a:solidFill>
                  <a:srgbClr val="2FC9FF"/>
                </a:solidFill>
              </a:rPr>
              <a:t>定义如下： </a:t>
            </a:r>
            <a:r>
              <a:rPr lang="en-US" altLang="zh-CN" dirty="0" err="1">
                <a:solidFill>
                  <a:srgbClr val="2FC9FF"/>
                </a:solidFill>
              </a:rPr>
              <a:t>int</a:t>
            </a:r>
            <a:r>
              <a:rPr lang="en-US" altLang="zh-CN" dirty="0">
                <a:solidFill>
                  <a:srgbClr val="2FC9FF"/>
                </a:solidFill>
              </a:rPr>
              <a:t>(*</a:t>
            </a:r>
            <a:r>
              <a:rPr lang="en-US" altLang="zh-CN" dirty="0" err="1">
                <a:solidFill>
                  <a:srgbClr val="2FC9FF"/>
                </a:solidFill>
              </a:rPr>
              <a:t>calc</a:t>
            </a:r>
            <a:r>
              <a:rPr lang="en-US" altLang="zh-CN" dirty="0">
                <a:solidFill>
                  <a:srgbClr val="2FC9FF"/>
                </a:solidFill>
              </a:rPr>
              <a:t>)(</a:t>
            </a:r>
            <a:r>
              <a:rPr lang="en-US" altLang="zh-CN" dirty="0" err="1">
                <a:solidFill>
                  <a:srgbClr val="2FC9FF"/>
                </a:solidFill>
              </a:rPr>
              <a:t>int</a:t>
            </a:r>
            <a:r>
              <a:rPr lang="zh-CN" altLang="en-US" dirty="0">
                <a:solidFill>
                  <a:srgbClr val="2FC9FF"/>
                </a:solidFill>
              </a:rPr>
              <a:t>*</a:t>
            </a:r>
            <a:r>
              <a:rPr lang="en-US" altLang="zh-CN" dirty="0">
                <a:solidFill>
                  <a:srgbClr val="2FC9FF"/>
                </a:solidFill>
              </a:rPr>
              <a:t> a, </a:t>
            </a:r>
            <a:r>
              <a:rPr lang="en-US" altLang="zh-CN" dirty="0" err="1">
                <a:solidFill>
                  <a:srgbClr val="2FC9FF"/>
                </a:solidFill>
              </a:rPr>
              <a:t>int</a:t>
            </a:r>
            <a:r>
              <a:rPr lang="zh-CN" altLang="en-US" dirty="0">
                <a:solidFill>
                  <a:srgbClr val="2FC9FF"/>
                </a:solidFill>
              </a:rPr>
              <a:t>*</a:t>
            </a:r>
            <a:r>
              <a:rPr lang="en-US" altLang="zh-CN" dirty="0">
                <a:solidFill>
                  <a:srgbClr val="2FC9FF"/>
                </a:solidFill>
              </a:rPr>
              <a:t> b);</a:t>
            </a:r>
          </a:p>
          <a:p>
            <a:pPr marL="0" indent="0">
              <a:buNone/>
            </a:pPr>
            <a:r>
              <a:rPr lang="en-US" altLang="zh-CN" dirty="0">
                <a:solidFill>
                  <a:srgbClr val="2FC9FF"/>
                </a:solidFill>
              </a:rPr>
              <a:t>   </a:t>
            </a:r>
            <a:r>
              <a:rPr lang="zh-CN" altLang="en-US" dirty="0">
                <a:solidFill>
                  <a:srgbClr val="2FC9FF"/>
                </a:solidFill>
              </a:rPr>
              <a:t>这是一个函数指针，返回值是</a:t>
            </a:r>
            <a:r>
              <a:rPr lang="en-US" altLang="zh-CN" dirty="0" err="1">
                <a:solidFill>
                  <a:srgbClr val="2FC9FF"/>
                </a:solidFill>
              </a:rPr>
              <a:t>int</a:t>
            </a:r>
            <a:r>
              <a:rPr lang="zh-CN" altLang="en-US" dirty="0">
                <a:solidFill>
                  <a:srgbClr val="2FC9FF"/>
                </a:solidFill>
              </a:rPr>
              <a:t>， 参数是两个</a:t>
            </a:r>
            <a:r>
              <a:rPr lang="en-US" altLang="zh-CN" dirty="0" err="1">
                <a:solidFill>
                  <a:srgbClr val="2FC9FF"/>
                </a:solidFill>
              </a:rPr>
              <a:t>int</a:t>
            </a:r>
            <a:r>
              <a:rPr lang="en-US" altLang="zh-CN" dirty="0">
                <a:solidFill>
                  <a:srgbClr val="2FC9FF"/>
                </a:solidFill>
              </a:rPr>
              <a:t> </a:t>
            </a:r>
            <a:r>
              <a:rPr lang="zh-CN" altLang="en-US" dirty="0">
                <a:solidFill>
                  <a:srgbClr val="2FC9FF"/>
                </a:solidFill>
              </a:rPr>
              <a:t>型指针</a:t>
            </a:r>
          </a:p>
        </p:txBody>
      </p:sp>
      <p:pic>
        <p:nvPicPr>
          <p:cNvPr id="4" name="图片 3" descr="动脑学院">
            <a:extLst>
              <a:ext uri="{FF2B5EF4-FFF2-40B4-BE49-F238E27FC236}">
                <a16:creationId xmlns:a16="http://schemas.microsoft.com/office/drawing/2014/main" id="{9A344C81-B60D-4009-A2B0-D7ECF3D71971}"/>
              </a:ext>
            </a:extLst>
          </p:cNvPr>
          <p:cNvPicPr>
            <a:picLocks noChangeAspect="1"/>
          </p:cNvPicPr>
          <p:nvPr/>
        </p:nvPicPr>
        <p:blipFill>
          <a:blip r:embed="rId2"/>
          <a:stretch>
            <a:fillRect/>
          </a:stretch>
        </p:blipFill>
        <p:spPr>
          <a:xfrm>
            <a:off x="9757410" y="6012815"/>
            <a:ext cx="2051050" cy="507365"/>
          </a:xfrm>
          <a:prstGeom prst="rect">
            <a:avLst/>
          </a:prstGeom>
        </p:spPr>
      </p:pic>
    </p:spTree>
    <p:extLst>
      <p:ext uri="{BB962C8B-B14F-4D97-AF65-F5344CB8AC3E}">
        <p14:creationId xmlns:p14="http://schemas.microsoft.com/office/powerpoint/2010/main" val="2402176753"/>
      </p:ext>
    </p:extLst>
  </p:cSld>
  <p:clrMapOvr>
    <a:masterClrMapping/>
  </p:clrMapOvr>
  <p:transition spd="slow">
    <p:push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5ECC3A-C369-41F3-B485-66B58900B3E3}"/>
              </a:ext>
            </a:extLst>
          </p:cNvPr>
          <p:cNvSpPr>
            <a:spLocks noGrp="1"/>
          </p:cNvSpPr>
          <p:nvPr>
            <p:ph type="title" idx="4294967295"/>
          </p:nvPr>
        </p:nvSpPr>
        <p:spPr>
          <a:xfrm>
            <a:off x="0" y="365125"/>
            <a:ext cx="10514013" cy="1325563"/>
          </a:xfrm>
        </p:spPr>
        <p:txBody>
          <a:bodyPr/>
          <a:lstStyle/>
          <a:p>
            <a:r>
              <a:rPr lang="zh-CN" altLang="en-US" dirty="0">
                <a:solidFill>
                  <a:srgbClr val="2FC9FF"/>
                </a:solidFill>
              </a:rPr>
              <a:t>作业</a:t>
            </a:r>
          </a:p>
        </p:txBody>
      </p:sp>
      <p:sp>
        <p:nvSpPr>
          <p:cNvPr id="3" name="内容占位符 2">
            <a:extLst>
              <a:ext uri="{FF2B5EF4-FFF2-40B4-BE49-F238E27FC236}">
                <a16:creationId xmlns:a16="http://schemas.microsoft.com/office/drawing/2014/main" id="{71EEFF86-C0B0-421E-8B90-6E980A39DBFB}"/>
              </a:ext>
            </a:extLst>
          </p:cNvPr>
          <p:cNvSpPr>
            <a:spLocks noGrp="1"/>
          </p:cNvSpPr>
          <p:nvPr>
            <p:ph idx="4294967295"/>
          </p:nvPr>
        </p:nvSpPr>
        <p:spPr>
          <a:xfrm>
            <a:off x="0" y="1825625"/>
            <a:ext cx="10514013" cy="4351338"/>
          </a:xfrm>
        </p:spPr>
        <p:txBody>
          <a:bodyPr>
            <a:normAutofit lnSpcReduction="10000"/>
          </a:bodyPr>
          <a:lstStyle/>
          <a:p>
            <a:r>
              <a:rPr lang="zh-CN" altLang="zh-CN" dirty="0">
                <a:solidFill>
                  <a:srgbClr val="2FC9FF"/>
                </a:solidFill>
              </a:rPr>
              <a:t>随机数生成一个数组，写一个函数查找最小值，并返回最小值的地址，在主函数打印</a:t>
            </a:r>
          </a:p>
          <a:p>
            <a:pPr marL="0" indent="0">
              <a:buNone/>
            </a:pPr>
            <a:r>
              <a:rPr lang="en-US" altLang="zh-CN" dirty="0">
                <a:solidFill>
                  <a:srgbClr val="2FC9FF"/>
                </a:solidFill>
              </a:rPr>
              <a:t>  </a:t>
            </a:r>
            <a:r>
              <a:rPr lang="zh-CN" altLang="zh-CN" dirty="0">
                <a:solidFill>
                  <a:srgbClr val="2FC9FF"/>
                </a:solidFill>
              </a:rPr>
              <a:t>要求使用函数指针，指针，数组指针</a:t>
            </a:r>
            <a:endParaRPr lang="en-US" altLang="zh-CN" dirty="0">
              <a:solidFill>
                <a:srgbClr val="2FC9FF"/>
              </a:solidFill>
            </a:endParaRPr>
          </a:p>
          <a:p>
            <a:pPr marL="0" indent="0">
              <a:buNone/>
            </a:pPr>
            <a:endParaRPr lang="en-US" altLang="zh-CN" dirty="0">
              <a:solidFill>
                <a:srgbClr val="2FC9FF"/>
              </a:solidFill>
            </a:endParaRPr>
          </a:p>
          <a:p>
            <a:pPr marL="0" indent="0">
              <a:buNone/>
            </a:pPr>
            <a:r>
              <a:rPr lang="zh-CN" altLang="en-US" dirty="0">
                <a:solidFill>
                  <a:srgbClr val="2FC9FF"/>
                </a:solidFill>
              </a:rPr>
              <a:t>预习：</a:t>
            </a:r>
            <a:endParaRPr lang="en-US" altLang="zh-CN" dirty="0">
              <a:solidFill>
                <a:srgbClr val="2FC9FF"/>
              </a:solidFill>
            </a:endParaRPr>
          </a:p>
          <a:p>
            <a:pPr marL="0" indent="0">
              <a:buNone/>
            </a:pPr>
            <a:r>
              <a:rPr lang="en-US" altLang="zh-CN" dirty="0">
                <a:solidFill>
                  <a:srgbClr val="2FC9FF"/>
                </a:solidFill>
              </a:rPr>
              <a:t>1</a:t>
            </a:r>
            <a:r>
              <a:rPr lang="zh-CN" altLang="en-US" dirty="0">
                <a:solidFill>
                  <a:srgbClr val="2FC9FF"/>
                </a:solidFill>
              </a:rPr>
              <a:t>：动态分配内存</a:t>
            </a:r>
          </a:p>
          <a:p>
            <a:pPr marL="0" indent="0">
              <a:buNone/>
            </a:pPr>
            <a:r>
              <a:rPr lang="en-US" altLang="zh-CN" dirty="0">
                <a:solidFill>
                  <a:srgbClr val="2FC9FF"/>
                </a:solidFill>
              </a:rPr>
              <a:t>2</a:t>
            </a:r>
            <a:r>
              <a:rPr lang="zh-CN" altLang="en-US" dirty="0">
                <a:solidFill>
                  <a:srgbClr val="2FC9FF"/>
                </a:solidFill>
              </a:rPr>
              <a:t>：字符串</a:t>
            </a:r>
          </a:p>
          <a:p>
            <a:pPr marL="0" indent="0">
              <a:buNone/>
            </a:pPr>
            <a:r>
              <a:rPr lang="en-US" altLang="zh-CN" dirty="0">
                <a:solidFill>
                  <a:srgbClr val="2FC9FF"/>
                </a:solidFill>
              </a:rPr>
              <a:t>3</a:t>
            </a:r>
            <a:r>
              <a:rPr lang="zh-CN" altLang="en-US" dirty="0">
                <a:solidFill>
                  <a:srgbClr val="2FC9FF"/>
                </a:solidFill>
              </a:rPr>
              <a:t>：结构体</a:t>
            </a:r>
          </a:p>
          <a:p>
            <a:pPr marL="0" indent="0">
              <a:buNone/>
            </a:pPr>
            <a:r>
              <a:rPr lang="en-US" altLang="zh-CN" dirty="0">
                <a:solidFill>
                  <a:srgbClr val="2FC9FF"/>
                </a:solidFill>
              </a:rPr>
              <a:t>4</a:t>
            </a:r>
            <a:r>
              <a:rPr lang="zh-CN" altLang="en-US" dirty="0">
                <a:solidFill>
                  <a:srgbClr val="2FC9FF"/>
                </a:solidFill>
              </a:rPr>
              <a:t>：结构体指针</a:t>
            </a:r>
            <a:endParaRPr lang="zh-CN" altLang="zh-CN" dirty="0">
              <a:solidFill>
                <a:srgbClr val="2FC9FF"/>
              </a:solidFill>
            </a:endParaRPr>
          </a:p>
          <a:p>
            <a:endParaRPr lang="zh-CN" altLang="en-US" dirty="0"/>
          </a:p>
        </p:txBody>
      </p:sp>
      <p:pic>
        <p:nvPicPr>
          <p:cNvPr id="4" name="图片 3" descr="动脑学院">
            <a:extLst>
              <a:ext uri="{FF2B5EF4-FFF2-40B4-BE49-F238E27FC236}">
                <a16:creationId xmlns:a16="http://schemas.microsoft.com/office/drawing/2014/main" id="{FFCA88E7-6965-4A82-88E7-165DF677B0B0}"/>
              </a:ext>
            </a:extLst>
          </p:cNvPr>
          <p:cNvPicPr>
            <a:picLocks noChangeAspect="1"/>
          </p:cNvPicPr>
          <p:nvPr/>
        </p:nvPicPr>
        <p:blipFill>
          <a:blip r:embed="rId2"/>
          <a:stretch>
            <a:fillRect/>
          </a:stretch>
        </p:blipFill>
        <p:spPr>
          <a:xfrm>
            <a:off x="9757410" y="6012815"/>
            <a:ext cx="2051050" cy="507365"/>
          </a:xfrm>
          <a:prstGeom prst="rect">
            <a:avLst/>
          </a:prstGeom>
        </p:spPr>
      </p:pic>
    </p:spTree>
    <p:extLst>
      <p:ext uri="{BB962C8B-B14F-4D97-AF65-F5344CB8AC3E}">
        <p14:creationId xmlns:p14="http://schemas.microsoft.com/office/powerpoint/2010/main" val="982623206"/>
      </p:ext>
    </p:extLst>
  </p:cSld>
  <p:clrMapOvr>
    <a:masterClrMapping/>
  </p:clrMapOvr>
  <p:transition spd="slow">
    <p:push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文本框 17"/>
          <p:cNvSpPr txBox="1"/>
          <p:nvPr/>
        </p:nvSpPr>
        <p:spPr>
          <a:xfrm>
            <a:off x="5860832" y="2658595"/>
            <a:ext cx="3449955" cy="922020"/>
          </a:xfrm>
          <a:prstGeom prst="rect">
            <a:avLst/>
          </a:prstGeom>
          <a:noFill/>
        </p:spPr>
        <p:txBody>
          <a:bodyPr wrap="square" rtlCol="0">
            <a:spAutoFit/>
          </a:bodyPr>
          <a:lstStyle/>
          <a:p>
            <a:pPr algn="ctr"/>
            <a:r>
              <a:rPr lang="zh-CN" altLang="en-US" sz="5400" dirty="0">
                <a:solidFill>
                  <a:srgbClr val="53D2FF"/>
                </a:solidFill>
                <a:effectLst>
                  <a:outerShdw blurRad="266700" algn="tl" rotWithShape="0">
                    <a:srgbClr val="53D2FF">
                      <a:alpha val="55000"/>
                    </a:srgbClr>
                  </a:outerShdw>
                </a:effectLst>
                <a:latin typeface="微软雅黑" panose="020B0503020204020204" pitchFamily="34" charset="-122"/>
                <a:ea typeface="微软雅黑" panose="020B0503020204020204" pitchFamily="34" charset="-122"/>
              </a:rPr>
              <a:t>动脑学院</a:t>
            </a:r>
          </a:p>
        </p:txBody>
      </p:sp>
      <p:sp>
        <p:nvSpPr>
          <p:cNvPr id="40" name="TextBox 39"/>
          <p:cNvSpPr txBox="1"/>
          <p:nvPr/>
        </p:nvSpPr>
        <p:spPr>
          <a:xfrm>
            <a:off x="5900420" y="3874770"/>
            <a:ext cx="3524250" cy="398780"/>
          </a:xfrm>
          <a:prstGeom prst="rect">
            <a:avLst/>
          </a:prstGeom>
          <a:noFill/>
          <a:effectLst/>
        </p:spPr>
        <p:txBody>
          <a:bodyPr wrap="square" rtlCol="0">
            <a:spAutoFit/>
          </a:bodyPr>
          <a:lstStyle/>
          <a:p>
            <a:r>
              <a:rPr lang="zh-CN" sz="2000">
                <a:solidFill>
                  <a:srgbClr val="00B0F0"/>
                </a:solidFill>
                <a:effectLst>
                  <a:outerShdw blurRad="266700" algn="tl" rotWithShape="0">
                    <a:srgbClr val="53D2FF">
                      <a:alpha val="55000"/>
                    </a:srgbClr>
                  </a:outerShdw>
                </a:effectLst>
                <a:latin typeface="微软雅黑" panose="020B0503020204020204" pitchFamily="34" charset="-122"/>
                <a:ea typeface="微软雅黑" panose="020B0503020204020204" pitchFamily="34" charset="-122"/>
              </a:rPr>
              <a:t>突破学习瓶颈   掌握核心技术</a:t>
            </a:r>
          </a:p>
        </p:txBody>
      </p:sp>
      <p:cxnSp>
        <p:nvCxnSpPr>
          <p:cNvPr id="15" name="直接连接符 14"/>
          <p:cNvCxnSpPr/>
          <p:nvPr/>
        </p:nvCxnSpPr>
        <p:spPr>
          <a:xfrm>
            <a:off x="3897659" y="4273533"/>
            <a:ext cx="757585" cy="379603"/>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4655185" y="4653280"/>
            <a:ext cx="4769485"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1" descr="D:\360data\重要数据\桌面\666666666.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6" name="2" descr="D:\360data\重要数据\桌面\555555555.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8" name="3" descr="D:\360data\重要数据\桌面\4444444444.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19" name="4" descr="D:\360data\重要数据\桌面\333333333333.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0" name="5" descr="D:\360data\重要数据\桌面\222222.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1" name="6" descr="D:\360data\重要数据\桌面\11111111.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125084" y="982314"/>
            <a:ext cx="3454798" cy="3454798"/>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2" name="LOGO" descr="C:\Users\PVer\Desktop\动脑学院.png动脑学院"/>
          <p:cNvPicPr>
            <a:picLocks noChangeAspect="1" noChangeArrowheads="1"/>
          </p:cNvPicPr>
          <p:nvPr/>
        </p:nvPicPr>
        <p:blipFill>
          <a:blip r:embed="rId11"/>
          <a:srcRect/>
          <a:stretch>
            <a:fillRect/>
          </a:stretch>
        </p:blipFill>
        <p:spPr bwMode="auto">
          <a:xfrm>
            <a:off x="2405052" y="2299820"/>
            <a:ext cx="894862" cy="819785"/>
          </a:xfrm>
          <a:prstGeom prst="rect">
            <a:avLst/>
          </a:prstGeom>
          <a:noFill/>
          <a:effectLst>
            <a:outerShdw blurRad="190500" algn="tl" rotWithShape="0">
              <a:schemeClr val="tx2">
                <a:lumMod val="60000"/>
                <a:lumOff val="40000"/>
                <a:alpha val="52000"/>
              </a:schemeClr>
            </a:outerShdw>
          </a:effectLst>
          <a:extLst>
            <a:ext uri="{909E8E84-426E-40DD-AFC4-6F175D3DCCD1}">
              <a14:hiddenFill xmlns:a14="http://schemas.microsoft.com/office/drawing/2010/main">
                <a:solidFill>
                  <a:srgbClr val="FFFFFF"/>
                </a:solidFill>
              </a14:hiddenFill>
            </a:ext>
          </a:extLst>
        </p:spPr>
      </p:pic>
      <p:pic>
        <p:nvPicPr>
          <p:cNvPr id="2" name="background.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5789613" y="-675456"/>
            <a:ext cx="609600" cy="609600"/>
          </a:xfrm>
          <a:prstGeom prst="rect">
            <a:avLst/>
          </a:prstGeom>
        </p:spPr>
      </p:pic>
      <p:pic>
        <p:nvPicPr>
          <p:cNvPr id="7" name="Picture 6" descr="D:\360data\重要数据\桌面\未标题-1.pn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002184" y="2410966"/>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descr="动脑学院"/>
          <p:cNvPicPr>
            <a:picLocks noChangeAspect="1"/>
          </p:cNvPicPr>
          <p:nvPr/>
        </p:nvPicPr>
        <p:blipFill>
          <a:blip r:embed="rId14"/>
          <a:stretch>
            <a:fillRect/>
          </a:stretch>
        </p:blipFill>
        <p:spPr>
          <a:xfrm>
            <a:off x="9757410" y="6012815"/>
            <a:ext cx="2051050" cy="50736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Tm="8093"/>
    </mc:Choice>
    <mc:Fallback xmlns="">
      <p:transition advTm="80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par>
                                <p:cTn id="7" presetID="2" presetClass="entr" presetSubtype="12" decel="100000" fill="hold" nodeType="withEffect">
                                  <p:stCondLst>
                                    <p:cond delay="0"/>
                                  </p:stCondLst>
                                  <p:childTnLst>
                                    <p:set>
                                      <p:cBhvr>
                                        <p:cTn id="8" dur="1" fill="hold">
                                          <p:stCondLst>
                                            <p:cond delay="0"/>
                                          </p:stCondLst>
                                        </p:cTn>
                                        <p:tgtEl>
                                          <p:spTgt spid="7"/>
                                        </p:tgtEl>
                                        <p:attrNameLst>
                                          <p:attrName>style.visibility</p:attrName>
                                        </p:attrNameLst>
                                      </p:cBhvr>
                                      <p:to>
                                        <p:strVal val="visible"/>
                                      </p:to>
                                    </p:set>
                                    <p:anim calcmode="lin" valueType="num">
                                      <p:cBhvr additive="base">
                                        <p:cTn id="9" dur="500" fill="hold"/>
                                        <p:tgtEl>
                                          <p:spTgt spid="7"/>
                                        </p:tgtEl>
                                        <p:attrNameLst>
                                          <p:attrName>ppt_x</p:attrName>
                                        </p:attrNameLst>
                                      </p:cBhvr>
                                      <p:tavLst>
                                        <p:tav tm="0">
                                          <p:val>
                                            <p:strVal val="0-#ppt_w/2"/>
                                          </p:val>
                                        </p:tav>
                                        <p:tav tm="100000">
                                          <p:val>
                                            <p:strVal val="#ppt_x"/>
                                          </p:val>
                                        </p:tav>
                                      </p:tavLst>
                                    </p:anim>
                                    <p:anim calcmode="lin" valueType="num">
                                      <p:cBhvr additive="base">
                                        <p:cTn id="10" dur="500" fill="hold"/>
                                        <p:tgtEl>
                                          <p:spTgt spid="7"/>
                                        </p:tgtEl>
                                        <p:attrNameLst>
                                          <p:attrName>ppt_y</p:attrName>
                                        </p:attrNameLst>
                                      </p:cBhvr>
                                      <p:tavLst>
                                        <p:tav tm="0">
                                          <p:val>
                                            <p:strVal val="1+#ppt_h/2"/>
                                          </p:val>
                                        </p:tav>
                                        <p:tav tm="100000">
                                          <p:val>
                                            <p:strVal val="#ppt_y"/>
                                          </p:val>
                                        </p:tav>
                                      </p:tavLst>
                                    </p:anim>
                                  </p:childTnLst>
                                </p:cTn>
                              </p:par>
                              <p:par>
                                <p:cTn id="11" presetID="2" presetClass="entr" presetSubtype="12" decel="10000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par>
                                <p:cTn id="15" presetID="2" presetClass="entr" presetSubtype="12" decel="10000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0-#ppt_w/2"/>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par>
                                <p:cTn id="19" presetID="2" presetClass="entr" presetSubtype="12" decel="10000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1+#ppt_h/2"/>
                                          </p:val>
                                        </p:tav>
                                        <p:tav tm="100000">
                                          <p:val>
                                            <p:strVal val="#ppt_y"/>
                                          </p:val>
                                        </p:tav>
                                      </p:tavLst>
                                    </p:anim>
                                  </p:childTnLst>
                                </p:cTn>
                              </p:par>
                              <p:par>
                                <p:cTn id="23" presetID="2" presetClass="entr" presetSubtype="12" decel="100000" fill="hold" nodeType="with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0-#ppt_w/2"/>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par>
                                <p:cTn id="27" presetID="2" presetClass="entr" presetSubtype="12" decel="10000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additive="base">
                                        <p:cTn id="29" dur="500" fill="hold"/>
                                        <p:tgtEl>
                                          <p:spTgt spid="20"/>
                                        </p:tgtEl>
                                        <p:attrNameLst>
                                          <p:attrName>ppt_x</p:attrName>
                                        </p:attrNameLst>
                                      </p:cBhvr>
                                      <p:tavLst>
                                        <p:tav tm="0">
                                          <p:val>
                                            <p:strVal val="0-#ppt_w/2"/>
                                          </p:val>
                                        </p:tav>
                                        <p:tav tm="100000">
                                          <p:val>
                                            <p:strVal val="#ppt_x"/>
                                          </p:val>
                                        </p:tav>
                                      </p:tavLst>
                                    </p:anim>
                                    <p:anim calcmode="lin" valueType="num">
                                      <p:cBhvr additive="base">
                                        <p:cTn id="30" dur="500" fill="hold"/>
                                        <p:tgtEl>
                                          <p:spTgt spid="20"/>
                                        </p:tgtEl>
                                        <p:attrNameLst>
                                          <p:attrName>ppt_y</p:attrName>
                                        </p:attrNameLst>
                                      </p:cBhvr>
                                      <p:tavLst>
                                        <p:tav tm="0">
                                          <p:val>
                                            <p:strVal val="1+#ppt_h/2"/>
                                          </p:val>
                                        </p:tav>
                                        <p:tav tm="100000">
                                          <p:val>
                                            <p:strVal val="#ppt_y"/>
                                          </p:val>
                                        </p:tav>
                                      </p:tavLst>
                                    </p:anim>
                                  </p:childTnLst>
                                </p:cTn>
                              </p:par>
                              <p:par>
                                <p:cTn id="31" presetID="2" presetClass="entr" presetSubtype="12" decel="100000" fill="hold" nodeType="withEffect">
                                  <p:stCondLst>
                                    <p:cond delay="0"/>
                                  </p:stCondLst>
                                  <p:childTnLst>
                                    <p:set>
                                      <p:cBhvr>
                                        <p:cTn id="32" dur="1" fill="hold">
                                          <p:stCondLst>
                                            <p:cond delay="0"/>
                                          </p:stCondLst>
                                        </p:cTn>
                                        <p:tgtEl>
                                          <p:spTgt spid="21"/>
                                        </p:tgtEl>
                                        <p:attrNameLst>
                                          <p:attrName>style.visibility</p:attrName>
                                        </p:attrNameLst>
                                      </p:cBhvr>
                                      <p:to>
                                        <p:strVal val="visible"/>
                                      </p:to>
                                    </p:set>
                                    <p:anim calcmode="lin" valueType="num">
                                      <p:cBhvr additive="base">
                                        <p:cTn id="33" dur="500" fill="hold"/>
                                        <p:tgtEl>
                                          <p:spTgt spid="21"/>
                                        </p:tgtEl>
                                        <p:attrNameLst>
                                          <p:attrName>ppt_x</p:attrName>
                                        </p:attrNameLst>
                                      </p:cBhvr>
                                      <p:tavLst>
                                        <p:tav tm="0">
                                          <p:val>
                                            <p:strVal val="0-#ppt_w/2"/>
                                          </p:val>
                                        </p:tav>
                                        <p:tav tm="100000">
                                          <p:val>
                                            <p:strVal val="#ppt_x"/>
                                          </p:val>
                                        </p:tav>
                                      </p:tavLst>
                                    </p:anim>
                                    <p:anim calcmode="lin" valueType="num">
                                      <p:cBhvr additive="base">
                                        <p:cTn id="34" dur="500" fill="hold"/>
                                        <p:tgtEl>
                                          <p:spTgt spid="21"/>
                                        </p:tgtEl>
                                        <p:attrNameLst>
                                          <p:attrName>ppt_y</p:attrName>
                                        </p:attrNameLst>
                                      </p:cBhvr>
                                      <p:tavLst>
                                        <p:tav tm="0">
                                          <p:val>
                                            <p:strVal val="1+#ppt_h/2"/>
                                          </p:val>
                                        </p:tav>
                                        <p:tav tm="100000">
                                          <p:val>
                                            <p:strVal val="#ppt_y"/>
                                          </p:val>
                                        </p:tav>
                                      </p:tavLst>
                                    </p:anim>
                                  </p:childTnLst>
                                </p:cTn>
                              </p:par>
                              <p:par>
                                <p:cTn id="35" presetID="8" presetClass="emph" presetSubtype="0" repeatCount="3000" fill="hold" nodeType="withEffect">
                                  <p:stCondLst>
                                    <p:cond delay="0"/>
                                  </p:stCondLst>
                                  <p:childTnLst>
                                    <p:animRot by="21600000">
                                      <p:cBhvr>
                                        <p:cTn id="36" dur="3000" fill="hold"/>
                                        <p:tgtEl>
                                          <p:spTgt spid="14"/>
                                        </p:tgtEl>
                                        <p:attrNameLst>
                                          <p:attrName>r</p:attrName>
                                        </p:attrNameLst>
                                      </p:cBhvr>
                                    </p:animRot>
                                  </p:childTnLst>
                                </p:cTn>
                              </p:par>
                              <p:par>
                                <p:cTn id="37" presetID="8" presetClass="emph" presetSubtype="0" repeatCount="3000" fill="hold" nodeType="withEffect">
                                  <p:stCondLst>
                                    <p:cond delay="0"/>
                                  </p:stCondLst>
                                  <p:childTnLst>
                                    <p:animRot by="-64800000">
                                      <p:cBhvr>
                                        <p:cTn id="38" dur="3000" fill="hold"/>
                                        <p:tgtEl>
                                          <p:spTgt spid="16"/>
                                        </p:tgtEl>
                                        <p:attrNameLst>
                                          <p:attrName>r</p:attrName>
                                        </p:attrNameLst>
                                      </p:cBhvr>
                                    </p:animRot>
                                  </p:childTnLst>
                                </p:cTn>
                              </p:par>
                              <p:par>
                                <p:cTn id="39" presetID="8" presetClass="emph" presetSubtype="0" repeatCount="3000" fill="hold" nodeType="withEffect">
                                  <p:stCondLst>
                                    <p:cond delay="0"/>
                                  </p:stCondLst>
                                  <p:childTnLst>
                                    <p:animRot by="43200000">
                                      <p:cBhvr>
                                        <p:cTn id="40" dur="3000" fill="hold"/>
                                        <p:tgtEl>
                                          <p:spTgt spid="18"/>
                                        </p:tgtEl>
                                        <p:attrNameLst>
                                          <p:attrName>r</p:attrName>
                                        </p:attrNameLst>
                                      </p:cBhvr>
                                    </p:animRot>
                                  </p:childTnLst>
                                </p:cTn>
                              </p:par>
                              <p:par>
                                <p:cTn id="41" presetID="8" presetClass="emph" presetSubtype="0" repeatCount="3000" fill="hold" nodeType="withEffect">
                                  <p:stCondLst>
                                    <p:cond delay="0"/>
                                  </p:stCondLst>
                                  <p:childTnLst>
                                    <p:animRot by="-43200000">
                                      <p:cBhvr>
                                        <p:cTn id="42" dur="3000" fill="hold"/>
                                        <p:tgtEl>
                                          <p:spTgt spid="19"/>
                                        </p:tgtEl>
                                        <p:attrNameLst>
                                          <p:attrName>r</p:attrName>
                                        </p:attrNameLst>
                                      </p:cBhvr>
                                    </p:animRot>
                                  </p:childTnLst>
                                </p:cTn>
                              </p:par>
                              <p:par>
                                <p:cTn id="43" presetID="8" presetClass="emph" presetSubtype="0" repeatCount="3000" fill="hold" nodeType="withEffect">
                                  <p:stCondLst>
                                    <p:cond delay="0"/>
                                  </p:stCondLst>
                                  <p:childTnLst>
                                    <p:animRot by="21600000">
                                      <p:cBhvr>
                                        <p:cTn id="44" dur="3000" fill="hold"/>
                                        <p:tgtEl>
                                          <p:spTgt spid="20"/>
                                        </p:tgtEl>
                                        <p:attrNameLst>
                                          <p:attrName>r</p:attrName>
                                        </p:attrNameLst>
                                      </p:cBhvr>
                                    </p:animRot>
                                  </p:childTnLst>
                                </p:cTn>
                              </p:par>
                              <p:par>
                                <p:cTn id="45" presetID="8" presetClass="emph" presetSubtype="0" repeatCount="3000" fill="hold" nodeType="withEffect">
                                  <p:stCondLst>
                                    <p:cond delay="0"/>
                                  </p:stCondLst>
                                  <p:childTnLst>
                                    <p:animRot by="-21600000">
                                      <p:cBhvr>
                                        <p:cTn id="46" dur="3000" fill="hold"/>
                                        <p:tgtEl>
                                          <p:spTgt spid="21"/>
                                        </p:tgtEl>
                                        <p:attrNameLst>
                                          <p:attrName>r</p:attrName>
                                        </p:attrNameLst>
                                      </p:cBhvr>
                                    </p:animRot>
                                  </p:childTnLst>
                                </p:cTn>
                              </p:par>
                              <p:par>
                                <p:cTn id="47" presetID="2" presetClass="entr" presetSubtype="12" decel="100000" fill="hold" nodeType="withEffect">
                                  <p:stCondLst>
                                    <p:cond delay="0"/>
                                  </p:stCondLst>
                                  <p:childTnLst>
                                    <p:set>
                                      <p:cBhvr>
                                        <p:cTn id="48" dur="1" fill="hold">
                                          <p:stCondLst>
                                            <p:cond delay="0"/>
                                          </p:stCondLst>
                                        </p:cTn>
                                        <p:tgtEl>
                                          <p:spTgt spid="22"/>
                                        </p:tgtEl>
                                        <p:attrNameLst>
                                          <p:attrName>style.visibility</p:attrName>
                                        </p:attrNameLst>
                                      </p:cBhvr>
                                      <p:to>
                                        <p:strVal val="visible"/>
                                      </p:to>
                                    </p:set>
                                    <p:anim calcmode="lin" valueType="num">
                                      <p:cBhvr additive="base">
                                        <p:cTn id="49" dur="500" fill="hold"/>
                                        <p:tgtEl>
                                          <p:spTgt spid="22"/>
                                        </p:tgtEl>
                                        <p:attrNameLst>
                                          <p:attrName>ppt_x</p:attrName>
                                        </p:attrNameLst>
                                      </p:cBhvr>
                                      <p:tavLst>
                                        <p:tav tm="0">
                                          <p:val>
                                            <p:strVal val="0-#ppt_w/2"/>
                                          </p:val>
                                        </p:tav>
                                        <p:tav tm="100000">
                                          <p:val>
                                            <p:strVal val="#ppt_x"/>
                                          </p:val>
                                        </p:tav>
                                      </p:tavLst>
                                    </p:anim>
                                    <p:anim calcmode="lin" valueType="num">
                                      <p:cBhvr additive="base">
                                        <p:cTn id="50" dur="500" fill="hold"/>
                                        <p:tgtEl>
                                          <p:spTgt spid="22"/>
                                        </p:tgtEl>
                                        <p:attrNameLst>
                                          <p:attrName>ppt_y</p:attrName>
                                        </p:attrNameLst>
                                      </p:cBhvr>
                                      <p:tavLst>
                                        <p:tav tm="0">
                                          <p:val>
                                            <p:strVal val="1+#ppt_h/2"/>
                                          </p:val>
                                        </p:tav>
                                        <p:tav tm="100000">
                                          <p:val>
                                            <p:strVal val="#ppt_y"/>
                                          </p:val>
                                        </p:tav>
                                      </p:tavLst>
                                    </p:anim>
                                  </p:childTnLst>
                                </p:cTn>
                              </p:par>
                              <p:par>
                                <p:cTn id="51" presetID="2" presetClass="exit" presetSubtype="4" fill="hold" nodeType="withEffect">
                                  <p:stCondLst>
                                    <p:cond delay="400"/>
                                  </p:stCondLst>
                                  <p:childTnLst>
                                    <p:anim calcmode="lin" valueType="num">
                                      <p:cBhvr additive="base">
                                        <p:cTn id="52" dur="500"/>
                                        <p:tgtEl>
                                          <p:spTgt spid="7"/>
                                        </p:tgtEl>
                                        <p:attrNameLst>
                                          <p:attrName>ppt_x</p:attrName>
                                        </p:attrNameLst>
                                      </p:cBhvr>
                                      <p:tavLst>
                                        <p:tav tm="0">
                                          <p:val>
                                            <p:strVal val="ppt_x"/>
                                          </p:val>
                                        </p:tav>
                                        <p:tav tm="100000">
                                          <p:val>
                                            <p:strVal val="ppt_x"/>
                                          </p:val>
                                        </p:tav>
                                      </p:tavLst>
                                    </p:anim>
                                    <p:anim calcmode="lin" valueType="num">
                                      <p:cBhvr additive="base">
                                        <p:cTn id="53" dur="500"/>
                                        <p:tgtEl>
                                          <p:spTgt spid="7"/>
                                        </p:tgtEl>
                                        <p:attrNameLst>
                                          <p:attrName>ppt_y</p:attrName>
                                        </p:attrNameLst>
                                      </p:cBhvr>
                                      <p:tavLst>
                                        <p:tav tm="0">
                                          <p:val>
                                            <p:strVal val="ppt_y"/>
                                          </p:val>
                                        </p:tav>
                                        <p:tav tm="100000">
                                          <p:val>
                                            <p:strVal val="1+ppt_h/2"/>
                                          </p:val>
                                        </p:tav>
                                      </p:tavLst>
                                    </p:anim>
                                    <p:set>
                                      <p:cBhvr>
                                        <p:cTn id="54" dur="1" fill="hold">
                                          <p:stCondLst>
                                            <p:cond delay="499"/>
                                          </p:stCondLst>
                                        </p:cTn>
                                        <p:tgtEl>
                                          <p:spTgt spid="7"/>
                                        </p:tgtEl>
                                        <p:attrNameLst>
                                          <p:attrName>style.visibility</p:attrName>
                                        </p:attrNameLst>
                                      </p:cBhvr>
                                      <p:to>
                                        <p:strVal val="hidden"/>
                                      </p:to>
                                    </p:set>
                                  </p:childTnLst>
                                </p:cTn>
                              </p:par>
                              <p:par>
                                <p:cTn id="55" presetID="22" presetClass="entr" presetSubtype="1" fill="hold" nodeType="withEffect">
                                  <p:stCondLst>
                                    <p:cond delay="600"/>
                                  </p:stCondLst>
                                  <p:childTnLst>
                                    <p:set>
                                      <p:cBhvr>
                                        <p:cTn id="56" dur="1" fill="hold">
                                          <p:stCondLst>
                                            <p:cond delay="0"/>
                                          </p:stCondLst>
                                        </p:cTn>
                                        <p:tgtEl>
                                          <p:spTgt spid="15"/>
                                        </p:tgtEl>
                                        <p:attrNameLst>
                                          <p:attrName>style.visibility</p:attrName>
                                        </p:attrNameLst>
                                      </p:cBhvr>
                                      <p:to>
                                        <p:strVal val="visible"/>
                                      </p:to>
                                    </p:set>
                                    <p:animEffect transition="in" filter="wipe(up)">
                                      <p:cBhvr>
                                        <p:cTn id="57" dur="200"/>
                                        <p:tgtEl>
                                          <p:spTgt spid="15"/>
                                        </p:tgtEl>
                                      </p:cBhvr>
                                    </p:animEffect>
                                  </p:childTnLst>
                                </p:cTn>
                              </p:par>
                              <p:par>
                                <p:cTn id="58" presetID="22" presetClass="entr" presetSubtype="8" fill="hold" nodeType="withEffect">
                                  <p:stCondLst>
                                    <p:cond delay="80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200"/>
                                        <p:tgtEl>
                                          <p:spTgt spid="17"/>
                                        </p:tgtEl>
                                      </p:cBhvr>
                                    </p:animEffect>
                                  </p:childTnLst>
                                </p:cTn>
                              </p:par>
                              <p:par>
                                <p:cTn id="61" presetID="10" presetClass="entr" presetSubtype="0" fill="hold" grpId="0" nodeType="withEffect">
                                  <p:stCondLst>
                                    <p:cond delay="1000"/>
                                  </p:stCondLst>
                                  <p:iterate type="lt">
                                    <p:tmPct val="70000"/>
                                  </p:iterate>
                                  <p:childTnLst>
                                    <p:set>
                                      <p:cBhvr>
                                        <p:cTn id="62" dur="1" fill="hold">
                                          <p:stCondLst>
                                            <p:cond delay="0"/>
                                          </p:stCondLst>
                                        </p:cTn>
                                        <p:tgtEl>
                                          <p:spTgt spid="39"/>
                                        </p:tgtEl>
                                        <p:attrNameLst>
                                          <p:attrName>style.visibility</p:attrName>
                                        </p:attrNameLst>
                                      </p:cBhvr>
                                      <p:to>
                                        <p:strVal val="visible"/>
                                      </p:to>
                                    </p:set>
                                    <p:animEffect transition="in" filter="fade">
                                      <p:cBhvr>
                                        <p:cTn id="63" dur="100"/>
                                        <p:tgtEl>
                                          <p:spTgt spid="39"/>
                                        </p:tgtEl>
                                      </p:cBhvr>
                                    </p:animEffect>
                                  </p:childTnLst>
                                </p:cTn>
                              </p:par>
                              <p:par>
                                <p:cTn id="64" presetID="10" presetClass="entr" presetSubtype="0" fill="hold" grpId="0" nodeType="withEffect">
                                  <p:stCondLst>
                                    <p:cond delay="1500"/>
                                  </p:stCondLst>
                                  <p:iterate type="lt">
                                    <p:tmPct val="50000"/>
                                  </p:iterate>
                                  <p:childTnLst>
                                    <p:set>
                                      <p:cBhvr>
                                        <p:cTn id="65" dur="1" fill="hold">
                                          <p:stCondLst>
                                            <p:cond delay="0"/>
                                          </p:stCondLst>
                                        </p:cTn>
                                        <p:tgtEl>
                                          <p:spTgt spid="40"/>
                                        </p:tgtEl>
                                        <p:attrNameLst>
                                          <p:attrName>style.visibility</p:attrName>
                                        </p:attrNameLst>
                                      </p:cBhvr>
                                      <p:to>
                                        <p:strVal val="visible"/>
                                      </p:to>
                                    </p:set>
                                    <p:animEffect transition="in" filter="fade">
                                      <p:cBhvr>
                                        <p:cTn id="66" dur="100"/>
                                        <p:tgtEl>
                                          <p:spTgt spid="40"/>
                                        </p:tgtEl>
                                      </p:cBhvr>
                                    </p:animEffect>
                                  </p:childTnLst>
                                </p:cTn>
                              </p:par>
                              <p:par>
                                <p:cTn id="67" presetID="2" presetClass="entr" presetSubtype="4" decel="100000" fill="hold" nodeType="withEffect">
                                  <p:stCondLst>
                                    <p:cond delay="5700"/>
                                  </p:stCondLst>
                                  <p:childTnLst>
                                    <p:set>
                                      <p:cBhvr>
                                        <p:cTn id="68" dur="1" fill="hold">
                                          <p:stCondLst>
                                            <p:cond delay="0"/>
                                          </p:stCondLst>
                                        </p:cTn>
                                        <p:tgtEl>
                                          <p:spTgt spid="7"/>
                                        </p:tgtEl>
                                        <p:attrNameLst>
                                          <p:attrName>style.visibility</p:attrName>
                                        </p:attrNameLst>
                                      </p:cBhvr>
                                      <p:to>
                                        <p:strVal val="visible"/>
                                      </p:to>
                                    </p:set>
                                    <p:anim calcmode="lin" valueType="num">
                                      <p:cBhvr additive="base">
                                        <p:cTn id="69" dur="500" fill="hold"/>
                                        <p:tgtEl>
                                          <p:spTgt spid="7"/>
                                        </p:tgtEl>
                                        <p:attrNameLst>
                                          <p:attrName>ppt_x</p:attrName>
                                        </p:attrNameLst>
                                      </p:cBhvr>
                                      <p:tavLst>
                                        <p:tav tm="0">
                                          <p:val>
                                            <p:strVal val="#ppt_x"/>
                                          </p:val>
                                        </p:tav>
                                        <p:tav tm="100000">
                                          <p:val>
                                            <p:strVal val="#ppt_x"/>
                                          </p:val>
                                        </p:tav>
                                      </p:tavLst>
                                    </p:anim>
                                    <p:anim calcmode="lin" valueType="num">
                                      <p:cBhvr additive="base">
                                        <p:cTn id="70" dur="500" fill="hold"/>
                                        <p:tgtEl>
                                          <p:spTgt spid="7"/>
                                        </p:tgtEl>
                                        <p:attrNameLst>
                                          <p:attrName>ppt_y</p:attrName>
                                        </p:attrNameLst>
                                      </p:cBhvr>
                                      <p:tavLst>
                                        <p:tav tm="0">
                                          <p:val>
                                            <p:strVal val="1+#ppt_h/2"/>
                                          </p:val>
                                        </p:tav>
                                        <p:tav tm="100000">
                                          <p:val>
                                            <p:strVal val="#ppt_y"/>
                                          </p:val>
                                        </p:tav>
                                      </p:tavLst>
                                    </p:anim>
                                  </p:childTnLst>
                                </p:cTn>
                              </p:par>
                              <p:par>
                                <p:cTn id="71" presetID="2" presetClass="exit" presetSubtype="8" accel="100000" fill="hold" nodeType="withEffect">
                                  <p:stCondLst>
                                    <p:cond delay="6200"/>
                                  </p:stCondLst>
                                  <p:childTnLst>
                                    <p:anim calcmode="lin" valueType="num">
                                      <p:cBhvr additive="base">
                                        <p:cTn id="72" dur="500"/>
                                        <p:tgtEl>
                                          <p:spTgt spid="7"/>
                                        </p:tgtEl>
                                        <p:attrNameLst>
                                          <p:attrName>ppt_x</p:attrName>
                                        </p:attrNameLst>
                                      </p:cBhvr>
                                      <p:tavLst>
                                        <p:tav tm="0">
                                          <p:val>
                                            <p:strVal val="ppt_x"/>
                                          </p:val>
                                        </p:tav>
                                        <p:tav tm="100000">
                                          <p:val>
                                            <p:strVal val="0-ppt_w/2"/>
                                          </p:val>
                                        </p:tav>
                                      </p:tavLst>
                                    </p:anim>
                                    <p:anim calcmode="lin" valueType="num">
                                      <p:cBhvr additive="base">
                                        <p:cTn id="73" dur="500"/>
                                        <p:tgtEl>
                                          <p:spTgt spid="7"/>
                                        </p:tgtEl>
                                        <p:attrNameLst>
                                          <p:attrName>ppt_y</p:attrName>
                                        </p:attrNameLst>
                                      </p:cBhvr>
                                      <p:tavLst>
                                        <p:tav tm="0">
                                          <p:val>
                                            <p:strVal val="ppt_y"/>
                                          </p:val>
                                        </p:tav>
                                        <p:tav tm="100000">
                                          <p:val>
                                            <p:strVal val="ppt_y"/>
                                          </p:val>
                                        </p:tav>
                                      </p:tavLst>
                                    </p:anim>
                                    <p:set>
                                      <p:cBhvr>
                                        <p:cTn id="74" dur="1" fill="hold">
                                          <p:stCondLst>
                                            <p:cond delay="499"/>
                                          </p:stCondLst>
                                        </p:cTn>
                                        <p:tgtEl>
                                          <p:spTgt spid="7"/>
                                        </p:tgtEl>
                                        <p:attrNameLst>
                                          <p:attrName>style.visibility</p:attrName>
                                        </p:attrNameLst>
                                      </p:cBhvr>
                                      <p:to>
                                        <p:strVal val="hidden"/>
                                      </p:to>
                                    </p:set>
                                  </p:childTnLst>
                                </p:cTn>
                              </p:par>
                              <p:par>
                                <p:cTn id="75" presetID="2" presetClass="exit" presetSubtype="8" accel="100000" fill="hold" nodeType="withEffect">
                                  <p:stCondLst>
                                    <p:cond delay="6200"/>
                                  </p:stCondLst>
                                  <p:childTnLst>
                                    <p:anim calcmode="lin" valueType="num">
                                      <p:cBhvr additive="base">
                                        <p:cTn id="76" dur="500"/>
                                        <p:tgtEl>
                                          <p:spTgt spid="14"/>
                                        </p:tgtEl>
                                        <p:attrNameLst>
                                          <p:attrName>ppt_x</p:attrName>
                                        </p:attrNameLst>
                                      </p:cBhvr>
                                      <p:tavLst>
                                        <p:tav tm="0">
                                          <p:val>
                                            <p:strVal val="ppt_x"/>
                                          </p:val>
                                        </p:tav>
                                        <p:tav tm="100000">
                                          <p:val>
                                            <p:strVal val="0-ppt_w/2"/>
                                          </p:val>
                                        </p:tav>
                                      </p:tavLst>
                                    </p:anim>
                                    <p:anim calcmode="lin" valueType="num">
                                      <p:cBhvr additive="base">
                                        <p:cTn id="77" dur="500"/>
                                        <p:tgtEl>
                                          <p:spTgt spid="14"/>
                                        </p:tgtEl>
                                        <p:attrNameLst>
                                          <p:attrName>ppt_y</p:attrName>
                                        </p:attrNameLst>
                                      </p:cBhvr>
                                      <p:tavLst>
                                        <p:tav tm="0">
                                          <p:val>
                                            <p:strVal val="ppt_y"/>
                                          </p:val>
                                        </p:tav>
                                        <p:tav tm="100000">
                                          <p:val>
                                            <p:strVal val="ppt_y"/>
                                          </p:val>
                                        </p:tav>
                                      </p:tavLst>
                                    </p:anim>
                                    <p:set>
                                      <p:cBhvr>
                                        <p:cTn id="78" dur="1" fill="hold">
                                          <p:stCondLst>
                                            <p:cond delay="499"/>
                                          </p:stCondLst>
                                        </p:cTn>
                                        <p:tgtEl>
                                          <p:spTgt spid="14"/>
                                        </p:tgtEl>
                                        <p:attrNameLst>
                                          <p:attrName>style.visibility</p:attrName>
                                        </p:attrNameLst>
                                      </p:cBhvr>
                                      <p:to>
                                        <p:strVal val="hidden"/>
                                      </p:to>
                                    </p:set>
                                  </p:childTnLst>
                                </p:cTn>
                              </p:par>
                              <p:par>
                                <p:cTn id="79" presetID="2" presetClass="exit" presetSubtype="8" accel="100000" fill="hold" nodeType="withEffect">
                                  <p:stCondLst>
                                    <p:cond delay="6200"/>
                                  </p:stCondLst>
                                  <p:childTnLst>
                                    <p:anim calcmode="lin" valueType="num">
                                      <p:cBhvr additive="base">
                                        <p:cTn id="80" dur="500"/>
                                        <p:tgtEl>
                                          <p:spTgt spid="16"/>
                                        </p:tgtEl>
                                        <p:attrNameLst>
                                          <p:attrName>ppt_x</p:attrName>
                                        </p:attrNameLst>
                                      </p:cBhvr>
                                      <p:tavLst>
                                        <p:tav tm="0">
                                          <p:val>
                                            <p:strVal val="ppt_x"/>
                                          </p:val>
                                        </p:tav>
                                        <p:tav tm="100000">
                                          <p:val>
                                            <p:strVal val="0-ppt_w/2"/>
                                          </p:val>
                                        </p:tav>
                                      </p:tavLst>
                                    </p:anim>
                                    <p:anim calcmode="lin" valueType="num">
                                      <p:cBhvr additive="base">
                                        <p:cTn id="81" dur="500"/>
                                        <p:tgtEl>
                                          <p:spTgt spid="16"/>
                                        </p:tgtEl>
                                        <p:attrNameLst>
                                          <p:attrName>ppt_y</p:attrName>
                                        </p:attrNameLst>
                                      </p:cBhvr>
                                      <p:tavLst>
                                        <p:tav tm="0">
                                          <p:val>
                                            <p:strVal val="ppt_y"/>
                                          </p:val>
                                        </p:tav>
                                        <p:tav tm="100000">
                                          <p:val>
                                            <p:strVal val="ppt_y"/>
                                          </p:val>
                                        </p:tav>
                                      </p:tavLst>
                                    </p:anim>
                                    <p:set>
                                      <p:cBhvr>
                                        <p:cTn id="82" dur="1" fill="hold">
                                          <p:stCondLst>
                                            <p:cond delay="499"/>
                                          </p:stCondLst>
                                        </p:cTn>
                                        <p:tgtEl>
                                          <p:spTgt spid="16"/>
                                        </p:tgtEl>
                                        <p:attrNameLst>
                                          <p:attrName>style.visibility</p:attrName>
                                        </p:attrNameLst>
                                      </p:cBhvr>
                                      <p:to>
                                        <p:strVal val="hidden"/>
                                      </p:to>
                                    </p:set>
                                  </p:childTnLst>
                                </p:cTn>
                              </p:par>
                              <p:par>
                                <p:cTn id="83" presetID="2" presetClass="exit" presetSubtype="8" accel="100000" fill="hold" nodeType="withEffect">
                                  <p:stCondLst>
                                    <p:cond delay="6200"/>
                                  </p:stCondLst>
                                  <p:childTnLst>
                                    <p:anim calcmode="lin" valueType="num">
                                      <p:cBhvr additive="base">
                                        <p:cTn id="84" dur="500"/>
                                        <p:tgtEl>
                                          <p:spTgt spid="18"/>
                                        </p:tgtEl>
                                        <p:attrNameLst>
                                          <p:attrName>ppt_x</p:attrName>
                                        </p:attrNameLst>
                                      </p:cBhvr>
                                      <p:tavLst>
                                        <p:tav tm="0">
                                          <p:val>
                                            <p:strVal val="ppt_x"/>
                                          </p:val>
                                        </p:tav>
                                        <p:tav tm="100000">
                                          <p:val>
                                            <p:strVal val="0-ppt_w/2"/>
                                          </p:val>
                                        </p:tav>
                                      </p:tavLst>
                                    </p:anim>
                                    <p:anim calcmode="lin" valueType="num">
                                      <p:cBhvr additive="base">
                                        <p:cTn id="85" dur="500"/>
                                        <p:tgtEl>
                                          <p:spTgt spid="18"/>
                                        </p:tgtEl>
                                        <p:attrNameLst>
                                          <p:attrName>ppt_y</p:attrName>
                                        </p:attrNameLst>
                                      </p:cBhvr>
                                      <p:tavLst>
                                        <p:tav tm="0">
                                          <p:val>
                                            <p:strVal val="ppt_y"/>
                                          </p:val>
                                        </p:tav>
                                        <p:tav tm="100000">
                                          <p:val>
                                            <p:strVal val="ppt_y"/>
                                          </p:val>
                                        </p:tav>
                                      </p:tavLst>
                                    </p:anim>
                                    <p:set>
                                      <p:cBhvr>
                                        <p:cTn id="86" dur="1" fill="hold">
                                          <p:stCondLst>
                                            <p:cond delay="499"/>
                                          </p:stCondLst>
                                        </p:cTn>
                                        <p:tgtEl>
                                          <p:spTgt spid="18"/>
                                        </p:tgtEl>
                                        <p:attrNameLst>
                                          <p:attrName>style.visibility</p:attrName>
                                        </p:attrNameLst>
                                      </p:cBhvr>
                                      <p:to>
                                        <p:strVal val="hidden"/>
                                      </p:to>
                                    </p:set>
                                  </p:childTnLst>
                                </p:cTn>
                              </p:par>
                              <p:par>
                                <p:cTn id="87" presetID="2" presetClass="exit" presetSubtype="8" accel="100000" fill="hold" nodeType="withEffect">
                                  <p:stCondLst>
                                    <p:cond delay="6200"/>
                                  </p:stCondLst>
                                  <p:childTnLst>
                                    <p:anim calcmode="lin" valueType="num">
                                      <p:cBhvr additive="base">
                                        <p:cTn id="88" dur="500"/>
                                        <p:tgtEl>
                                          <p:spTgt spid="19"/>
                                        </p:tgtEl>
                                        <p:attrNameLst>
                                          <p:attrName>ppt_x</p:attrName>
                                        </p:attrNameLst>
                                      </p:cBhvr>
                                      <p:tavLst>
                                        <p:tav tm="0">
                                          <p:val>
                                            <p:strVal val="ppt_x"/>
                                          </p:val>
                                        </p:tav>
                                        <p:tav tm="100000">
                                          <p:val>
                                            <p:strVal val="0-ppt_w/2"/>
                                          </p:val>
                                        </p:tav>
                                      </p:tavLst>
                                    </p:anim>
                                    <p:anim calcmode="lin" valueType="num">
                                      <p:cBhvr additive="base">
                                        <p:cTn id="89" dur="500"/>
                                        <p:tgtEl>
                                          <p:spTgt spid="19"/>
                                        </p:tgtEl>
                                        <p:attrNameLst>
                                          <p:attrName>ppt_y</p:attrName>
                                        </p:attrNameLst>
                                      </p:cBhvr>
                                      <p:tavLst>
                                        <p:tav tm="0">
                                          <p:val>
                                            <p:strVal val="ppt_y"/>
                                          </p:val>
                                        </p:tav>
                                        <p:tav tm="100000">
                                          <p:val>
                                            <p:strVal val="ppt_y"/>
                                          </p:val>
                                        </p:tav>
                                      </p:tavLst>
                                    </p:anim>
                                    <p:set>
                                      <p:cBhvr>
                                        <p:cTn id="90" dur="1" fill="hold">
                                          <p:stCondLst>
                                            <p:cond delay="499"/>
                                          </p:stCondLst>
                                        </p:cTn>
                                        <p:tgtEl>
                                          <p:spTgt spid="19"/>
                                        </p:tgtEl>
                                        <p:attrNameLst>
                                          <p:attrName>style.visibility</p:attrName>
                                        </p:attrNameLst>
                                      </p:cBhvr>
                                      <p:to>
                                        <p:strVal val="hidden"/>
                                      </p:to>
                                    </p:set>
                                  </p:childTnLst>
                                </p:cTn>
                              </p:par>
                              <p:par>
                                <p:cTn id="91" presetID="2" presetClass="exit" presetSubtype="8" accel="100000" fill="hold" nodeType="withEffect">
                                  <p:stCondLst>
                                    <p:cond delay="6200"/>
                                  </p:stCondLst>
                                  <p:childTnLst>
                                    <p:anim calcmode="lin" valueType="num">
                                      <p:cBhvr additive="base">
                                        <p:cTn id="92" dur="500"/>
                                        <p:tgtEl>
                                          <p:spTgt spid="20"/>
                                        </p:tgtEl>
                                        <p:attrNameLst>
                                          <p:attrName>ppt_x</p:attrName>
                                        </p:attrNameLst>
                                      </p:cBhvr>
                                      <p:tavLst>
                                        <p:tav tm="0">
                                          <p:val>
                                            <p:strVal val="ppt_x"/>
                                          </p:val>
                                        </p:tav>
                                        <p:tav tm="100000">
                                          <p:val>
                                            <p:strVal val="0-ppt_w/2"/>
                                          </p:val>
                                        </p:tav>
                                      </p:tavLst>
                                    </p:anim>
                                    <p:anim calcmode="lin" valueType="num">
                                      <p:cBhvr additive="base">
                                        <p:cTn id="93" dur="500"/>
                                        <p:tgtEl>
                                          <p:spTgt spid="20"/>
                                        </p:tgtEl>
                                        <p:attrNameLst>
                                          <p:attrName>ppt_y</p:attrName>
                                        </p:attrNameLst>
                                      </p:cBhvr>
                                      <p:tavLst>
                                        <p:tav tm="0">
                                          <p:val>
                                            <p:strVal val="ppt_y"/>
                                          </p:val>
                                        </p:tav>
                                        <p:tav tm="100000">
                                          <p:val>
                                            <p:strVal val="ppt_y"/>
                                          </p:val>
                                        </p:tav>
                                      </p:tavLst>
                                    </p:anim>
                                    <p:set>
                                      <p:cBhvr>
                                        <p:cTn id="94" dur="1" fill="hold">
                                          <p:stCondLst>
                                            <p:cond delay="499"/>
                                          </p:stCondLst>
                                        </p:cTn>
                                        <p:tgtEl>
                                          <p:spTgt spid="20"/>
                                        </p:tgtEl>
                                        <p:attrNameLst>
                                          <p:attrName>style.visibility</p:attrName>
                                        </p:attrNameLst>
                                      </p:cBhvr>
                                      <p:to>
                                        <p:strVal val="hidden"/>
                                      </p:to>
                                    </p:set>
                                  </p:childTnLst>
                                </p:cTn>
                              </p:par>
                              <p:par>
                                <p:cTn id="95" presetID="2" presetClass="exit" presetSubtype="8" accel="100000" fill="hold" nodeType="withEffect">
                                  <p:stCondLst>
                                    <p:cond delay="6200"/>
                                  </p:stCondLst>
                                  <p:childTnLst>
                                    <p:anim calcmode="lin" valueType="num">
                                      <p:cBhvr additive="base">
                                        <p:cTn id="96" dur="500"/>
                                        <p:tgtEl>
                                          <p:spTgt spid="21"/>
                                        </p:tgtEl>
                                        <p:attrNameLst>
                                          <p:attrName>ppt_x</p:attrName>
                                        </p:attrNameLst>
                                      </p:cBhvr>
                                      <p:tavLst>
                                        <p:tav tm="0">
                                          <p:val>
                                            <p:strVal val="ppt_x"/>
                                          </p:val>
                                        </p:tav>
                                        <p:tav tm="100000">
                                          <p:val>
                                            <p:strVal val="0-ppt_w/2"/>
                                          </p:val>
                                        </p:tav>
                                      </p:tavLst>
                                    </p:anim>
                                    <p:anim calcmode="lin" valueType="num">
                                      <p:cBhvr additive="base">
                                        <p:cTn id="97" dur="500"/>
                                        <p:tgtEl>
                                          <p:spTgt spid="21"/>
                                        </p:tgtEl>
                                        <p:attrNameLst>
                                          <p:attrName>ppt_y</p:attrName>
                                        </p:attrNameLst>
                                      </p:cBhvr>
                                      <p:tavLst>
                                        <p:tav tm="0">
                                          <p:val>
                                            <p:strVal val="ppt_y"/>
                                          </p:val>
                                        </p:tav>
                                        <p:tav tm="100000">
                                          <p:val>
                                            <p:strVal val="ppt_y"/>
                                          </p:val>
                                        </p:tav>
                                      </p:tavLst>
                                    </p:anim>
                                    <p:set>
                                      <p:cBhvr>
                                        <p:cTn id="98" dur="1" fill="hold">
                                          <p:stCondLst>
                                            <p:cond delay="499"/>
                                          </p:stCondLst>
                                        </p:cTn>
                                        <p:tgtEl>
                                          <p:spTgt spid="21"/>
                                        </p:tgtEl>
                                        <p:attrNameLst>
                                          <p:attrName>style.visibility</p:attrName>
                                        </p:attrNameLst>
                                      </p:cBhvr>
                                      <p:to>
                                        <p:strVal val="hidden"/>
                                      </p:to>
                                    </p:set>
                                  </p:childTnLst>
                                </p:cTn>
                              </p:par>
                              <p:par>
                                <p:cTn id="99" presetID="53" presetClass="exit" presetSubtype="32" fill="hold" nodeType="withEffect">
                                  <p:stCondLst>
                                    <p:cond delay="6200"/>
                                  </p:stCondLst>
                                  <p:childTnLst>
                                    <p:anim calcmode="lin" valueType="num">
                                      <p:cBhvr>
                                        <p:cTn id="100" dur="100"/>
                                        <p:tgtEl>
                                          <p:spTgt spid="22"/>
                                        </p:tgtEl>
                                        <p:attrNameLst>
                                          <p:attrName>ppt_w</p:attrName>
                                        </p:attrNameLst>
                                      </p:cBhvr>
                                      <p:tavLst>
                                        <p:tav tm="0">
                                          <p:val>
                                            <p:strVal val="ppt_w"/>
                                          </p:val>
                                        </p:tav>
                                        <p:tav tm="100000">
                                          <p:val>
                                            <p:fltVal val="0"/>
                                          </p:val>
                                        </p:tav>
                                      </p:tavLst>
                                    </p:anim>
                                    <p:anim calcmode="lin" valueType="num">
                                      <p:cBhvr>
                                        <p:cTn id="101" dur="100"/>
                                        <p:tgtEl>
                                          <p:spTgt spid="22"/>
                                        </p:tgtEl>
                                        <p:attrNameLst>
                                          <p:attrName>ppt_h</p:attrName>
                                        </p:attrNameLst>
                                      </p:cBhvr>
                                      <p:tavLst>
                                        <p:tav tm="0">
                                          <p:val>
                                            <p:strVal val="ppt_h"/>
                                          </p:val>
                                        </p:tav>
                                        <p:tav tm="100000">
                                          <p:val>
                                            <p:fltVal val="0"/>
                                          </p:val>
                                        </p:tav>
                                      </p:tavLst>
                                    </p:anim>
                                    <p:animEffect transition="out" filter="fade">
                                      <p:cBhvr>
                                        <p:cTn id="102" dur="100"/>
                                        <p:tgtEl>
                                          <p:spTgt spid="22"/>
                                        </p:tgtEl>
                                      </p:cBhvr>
                                    </p:animEffect>
                                    <p:set>
                                      <p:cBhvr>
                                        <p:cTn id="103" dur="1" fill="hold">
                                          <p:stCondLst>
                                            <p:cond delay="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04" repeatCount="indefinite" fill="hold" display="0">
                  <p:stCondLst>
                    <p:cond delay="indefinite"/>
                  </p:stCondLst>
                  <p:endCondLst>
                    <p:cond evt="onStopAudio" delay="0">
                      <p:tgtEl>
                        <p:sldTgt/>
                      </p:tgtEl>
                    </p:cond>
                  </p:endCondLst>
                </p:cTn>
                <p:tgtEl>
                  <p:spTgt spid="2"/>
                </p:tgtEl>
              </p:cMediaNode>
            </p:audio>
          </p:childTnLst>
        </p:cTn>
      </p:par>
    </p:tnLst>
    <p:bldLst>
      <p:bldP spid="39" grpId="0"/>
      <p:bldP spid="40"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flipH="1">
            <a:off x="5087094" y="2325937"/>
            <a:ext cx="2786907" cy="386080"/>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anose="020B0503020204020204"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kumimoji="0" lang="en-US" altLang="zh-CN" sz="24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Rounded MT Bold" panose="020F0704030504030204" pitchFamily="34" charset="0"/>
                <a:ea typeface="微软雅黑" panose="020B0503020204020204" pitchFamily="34" charset="-122"/>
                <a:cs typeface="Times New Roman" panose="02020603050405020304" pitchFamily="18" charset="0"/>
              </a:rPr>
              <a:t>Alvin</a:t>
            </a:r>
            <a:r>
              <a:rPr kumimoji="0" lang="zh-CN" altLang="en-US" sz="2400" b="0" i="0" u="none" strike="noStrike" kern="0" cap="none" spc="0" normalizeH="0" baseline="0" noProof="0" dirty="0">
                <a:ln w="18415" cmpd="sng">
                  <a:noFill/>
                  <a:prstDash val="solid"/>
                </a:ln>
                <a:solidFill>
                  <a:srgbClr val="53D2FF"/>
                </a:solidFill>
                <a:effectLst>
                  <a:outerShdw blurRad="266700" algn="tl" rotWithShape="0">
                    <a:schemeClr val="tx2">
                      <a:lumMod val="40000"/>
                      <a:lumOff val="60000"/>
                      <a:alpha val="55000"/>
                    </a:schemeClr>
                  </a:outerShdw>
                </a:effectLst>
                <a:uLnTx/>
                <a:uFillTx/>
                <a:latin typeface="Arial Rounded MT Bold" panose="020F0704030504030204" pitchFamily="34" charset="0"/>
                <a:ea typeface="微软雅黑" panose="020B0503020204020204" pitchFamily="34" charset="-122"/>
                <a:cs typeface="Times New Roman" panose="02020603050405020304" pitchFamily="18" charset="0"/>
              </a:rPr>
              <a:t>老师</a:t>
            </a:r>
          </a:p>
        </p:txBody>
      </p:sp>
      <p:sp>
        <p:nvSpPr>
          <p:cNvPr id="33" name="TextBox 32"/>
          <p:cNvSpPr txBox="1"/>
          <p:nvPr/>
        </p:nvSpPr>
        <p:spPr>
          <a:xfrm>
            <a:off x="5022295" y="3212976"/>
            <a:ext cx="5760640" cy="905248"/>
          </a:xfrm>
          <a:prstGeom prst="rect">
            <a:avLst/>
          </a:prstGeom>
          <a:noFill/>
        </p:spPr>
        <p:txBody>
          <a:bodyPr wrap="square" rtlCol="0">
            <a:spAutoFit/>
          </a:bodyPr>
          <a:lstStyle/>
          <a:p>
            <a:pPr>
              <a:lnSpc>
                <a:spcPct val="130000"/>
              </a:lnSpc>
            </a:pPr>
            <a:r>
              <a:rPr lang="zh-CN" altLang="en-US" sz="1400" dirty="0">
                <a:solidFill>
                  <a:srgbClr val="00B0F0"/>
                </a:solidFill>
                <a:latin typeface="微软雅黑" panose="020B0503020204020204" pitchFamily="34" charset="-122"/>
                <a:ea typeface="微软雅黑" panose="020B0503020204020204" pitchFamily="34" charset="-122"/>
              </a:rPr>
              <a:t>现为动脑学院安卓金曾就业于三星中国研究院及小米旗下互联网公司</a:t>
            </a:r>
            <a:endParaRPr lang="en-US" altLang="zh-CN" sz="1400" dirty="0">
              <a:solidFill>
                <a:srgbClr val="00B0F0"/>
              </a:solidFill>
              <a:latin typeface="微软雅黑" panose="020B0503020204020204" pitchFamily="34" charset="-122"/>
              <a:ea typeface="微软雅黑" panose="020B0503020204020204" pitchFamily="34" charset="-122"/>
            </a:endParaRPr>
          </a:p>
          <a:p>
            <a:pPr>
              <a:lnSpc>
                <a:spcPct val="130000"/>
              </a:lnSpc>
            </a:pPr>
            <a:r>
              <a:rPr lang="zh-CN" altLang="en-US" sz="1400" dirty="0">
                <a:solidFill>
                  <a:srgbClr val="00B0F0"/>
                </a:solidFill>
                <a:latin typeface="微软雅黑" panose="020B0503020204020204" pitchFamily="34" charset="-122"/>
                <a:ea typeface="微软雅黑" panose="020B0503020204020204" pitchFamily="34" charset="-122"/>
              </a:rPr>
              <a:t>担任</a:t>
            </a:r>
            <a:r>
              <a:rPr lang="en-US" altLang="zh-CN" sz="1400" dirty="0">
                <a:solidFill>
                  <a:srgbClr val="00B0F0"/>
                </a:solidFill>
                <a:latin typeface="微软雅黑" panose="020B0503020204020204" pitchFamily="34" charset="-122"/>
                <a:ea typeface="微软雅黑" panose="020B0503020204020204" pitchFamily="34" charset="-122"/>
              </a:rPr>
              <a:t>android</a:t>
            </a:r>
            <a:r>
              <a:rPr lang="zh-CN" altLang="en-US" sz="1400" dirty="0">
                <a:solidFill>
                  <a:srgbClr val="00B0F0"/>
                </a:solidFill>
                <a:latin typeface="微软雅黑" panose="020B0503020204020204" pitchFamily="34" charset="-122"/>
                <a:ea typeface="微软雅黑" panose="020B0503020204020204" pitchFamily="34" charset="-122"/>
              </a:rPr>
              <a:t>任软件工程师及项目经理</a:t>
            </a:r>
          </a:p>
          <a:p>
            <a:pPr>
              <a:lnSpc>
                <a:spcPct val="130000"/>
              </a:lnSpc>
            </a:pPr>
            <a:r>
              <a:rPr lang="zh-CN" altLang="en-US" sz="1400" dirty="0">
                <a:solidFill>
                  <a:srgbClr val="00B0F0"/>
                </a:solidFill>
                <a:latin typeface="微软雅黑" panose="020B0503020204020204" pitchFamily="34" charset="-122"/>
                <a:ea typeface="微软雅黑" panose="020B0503020204020204" pitchFamily="34" charset="-122"/>
              </a:rPr>
              <a:t>拥有扎实的</a:t>
            </a:r>
            <a:r>
              <a:rPr lang="en-US" altLang="zh-CN" sz="1400" dirty="0">
                <a:solidFill>
                  <a:srgbClr val="00B0F0"/>
                </a:solidFill>
                <a:latin typeface="微软雅黑" panose="020B0503020204020204" pitchFamily="34" charset="-122"/>
                <a:ea typeface="微软雅黑" panose="020B0503020204020204" pitchFamily="34" charset="-122"/>
              </a:rPr>
              <a:t>C/Java </a:t>
            </a:r>
            <a:r>
              <a:rPr lang="zh-CN" altLang="en-US" sz="1400" dirty="0">
                <a:solidFill>
                  <a:srgbClr val="00B0F0"/>
                </a:solidFill>
                <a:latin typeface="微软雅黑" panose="020B0503020204020204" pitchFamily="34" charset="-122"/>
                <a:ea typeface="微软雅黑" panose="020B0503020204020204" pitchFamily="34" charset="-122"/>
              </a:rPr>
              <a:t>基础，深入研究</a:t>
            </a:r>
            <a:r>
              <a:rPr lang="en-US" altLang="zh-CN" sz="1400" dirty="0">
                <a:solidFill>
                  <a:srgbClr val="00B0F0"/>
                </a:solidFill>
                <a:latin typeface="微软雅黑" panose="020B0503020204020204" pitchFamily="34" charset="-122"/>
                <a:ea typeface="微软雅黑" panose="020B0503020204020204" pitchFamily="34" charset="-122"/>
              </a:rPr>
              <a:t>android</a:t>
            </a:r>
            <a:r>
              <a:rPr lang="zh-CN" altLang="en-US" sz="1400" dirty="0">
                <a:solidFill>
                  <a:srgbClr val="00B0F0"/>
                </a:solidFill>
                <a:latin typeface="微软雅黑" panose="020B0503020204020204" pitchFamily="34" charset="-122"/>
                <a:ea typeface="微软雅黑" panose="020B0503020204020204" pitchFamily="34" charset="-122"/>
              </a:rPr>
              <a:t>系统多年牌讲师。</a:t>
            </a:r>
          </a:p>
        </p:txBody>
      </p:sp>
      <p:cxnSp>
        <p:nvCxnSpPr>
          <p:cNvPr id="35" name="直接连接符 34"/>
          <p:cNvCxnSpPr/>
          <p:nvPr/>
        </p:nvCxnSpPr>
        <p:spPr>
          <a:xfrm>
            <a:off x="5087094" y="2924944"/>
            <a:ext cx="5760640" cy="0"/>
          </a:xfrm>
          <a:prstGeom prst="line">
            <a:avLst/>
          </a:prstGeom>
          <a:ln>
            <a:solidFill>
              <a:srgbClr val="00B0F0"/>
            </a:solidFill>
          </a:ln>
        </p:spPr>
        <p:style>
          <a:lnRef idx="1">
            <a:schemeClr val="accent1"/>
          </a:lnRef>
          <a:fillRef idx="0">
            <a:schemeClr val="accent1"/>
          </a:fillRef>
          <a:effectRef idx="0">
            <a:schemeClr val="accent1"/>
          </a:effectRef>
          <a:fontRef idx="minor">
            <a:schemeClr val="tx1"/>
          </a:fontRef>
        </p:style>
      </p:cxnSp>
      <p:pic>
        <p:nvPicPr>
          <p:cNvPr id="192" name="Picture 6" descr="D:\360data\重要数据\桌面\未标题-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descr="动脑学院"/>
          <p:cNvPicPr>
            <a:picLocks noChangeAspect="1"/>
          </p:cNvPicPr>
          <p:nvPr/>
        </p:nvPicPr>
        <p:blipFill>
          <a:blip r:embed="rId5"/>
          <a:stretch>
            <a:fillRect/>
          </a:stretch>
        </p:blipFill>
        <p:spPr>
          <a:xfrm>
            <a:off x="9757410" y="6012815"/>
            <a:ext cx="2051050" cy="507365"/>
          </a:xfrm>
          <a:prstGeom prst="rect">
            <a:avLst/>
          </a:prstGeom>
        </p:spPr>
      </p:pic>
      <p:pic>
        <p:nvPicPr>
          <p:cNvPr id="8" name="图片 7" descr="上半身_修改">
            <a:extLst>
              <a:ext uri="{FF2B5EF4-FFF2-40B4-BE49-F238E27FC236}">
                <a16:creationId xmlns:a16="http://schemas.microsoft.com/office/drawing/2014/main" id="{B81736F4-8E70-481F-A5F4-48F70C0917ED}"/>
              </a:ext>
            </a:extLst>
          </p:cNvPr>
          <p:cNvPicPr>
            <a:picLocks noChangeAspect="1"/>
          </p:cNvPicPr>
          <p:nvPr/>
        </p:nvPicPr>
        <p:blipFill>
          <a:blip r:embed="rId6"/>
          <a:stretch>
            <a:fillRect/>
          </a:stretch>
        </p:blipFill>
        <p:spPr>
          <a:xfrm>
            <a:off x="737151" y="1196752"/>
            <a:ext cx="3557856" cy="4326634"/>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300" advTm="3711">
        <p14:pan/>
      </p:transition>
    </mc:Choice>
    <mc:Fallback xmlns="">
      <p:transition spd="slow" advTm="371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iterate type="lt">
                                    <p:tmPct val="10000"/>
                                  </p:iterate>
                                  <p:childTnLst>
                                    <p:set>
                                      <p:cBhvr>
                                        <p:cTn id="11" dur="1" fill="hold">
                                          <p:stCondLst>
                                            <p:cond delay="0"/>
                                          </p:stCondLst>
                                        </p:cTn>
                                        <p:tgtEl>
                                          <p:spTgt spid="33"/>
                                        </p:tgtEl>
                                        <p:attrNameLst>
                                          <p:attrName>style.visibility</p:attrName>
                                        </p:attrNameLst>
                                      </p:cBhvr>
                                      <p:to>
                                        <p:strVal val="visible"/>
                                      </p:to>
                                    </p:set>
                                    <p:animEffect transition="in" filter="fade">
                                      <p:cBhvr>
                                        <p:cTn id="12" dur="20"/>
                                        <p:tgtEl>
                                          <p:spTgt spid="33"/>
                                        </p:tgtEl>
                                      </p:cBhvr>
                                    </p:animEffect>
                                  </p:childTnLst>
                                </p:cTn>
                              </p:par>
                              <p:par>
                                <p:cTn id="13" presetID="22" presetClass="entr" presetSubtype="8" fill="hold" nodeType="with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left)">
                                      <p:cBhvr>
                                        <p:cTn id="15" dur="500"/>
                                        <p:tgtEl>
                                          <p:spTgt spid="35"/>
                                        </p:tgtEl>
                                      </p:cBhvr>
                                    </p:animEffect>
                                  </p:childTnLst>
                                </p:cTn>
                              </p:par>
                            </p:childTnLst>
                          </p:cTn>
                        </p:par>
                      </p:childTnLst>
                    </p:cTn>
                  </p:par>
                  <p:par>
                    <p:cTn id="16" fill="hold">
                      <p:stCondLst>
                        <p:cond delay="indefinite"/>
                      </p:stCondLst>
                      <p:childTnLst>
                        <p:par>
                          <p:cTn id="17" fill="hold">
                            <p:stCondLst>
                              <p:cond delay="0"/>
                            </p:stCondLst>
                            <p:childTnLst>
                              <p:par>
                                <p:cTn id="18" presetID="35" presetClass="path" presetSubtype="0" decel="32000" fill="hold" nodeType="clickEffect">
                                  <p:stCondLst>
                                    <p:cond delay="0"/>
                                  </p:stCondLst>
                                  <p:childTnLst>
                                    <p:animMotion origin="layout" path="M -1.04167E-6 -2.77457E-6 L -0.59375 -2.77457E-6 " pathEditMode="relative" rAng="0" ptsTypes="AA">
                                      <p:cBhvr>
                                        <p:cTn id="19" dur="500" fill="hold"/>
                                        <p:tgtEl>
                                          <p:spTgt spid="192"/>
                                        </p:tgtEl>
                                        <p:attrNameLst>
                                          <p:attrName>ppt_x</p:attrName>
                                          <p:attrName>ppt_y</p:attrName>
                                        </p:attrNameLst>
                                      </p:cBhvr>
                                      <p:rCtr x="-29688" y="0"/>
                                    </p:animMotion>
                                  </p:childTnLst>
                                </p:cTn>
                              </p:par>
                              <p:par>
                                <p:cTn id="20" presetID="2" presetClass="exit" presetSubtype="6" fill="hold" nodeType="withEffect">
                                  <p:stCondLst>
                                    <p:cond delay="500"/>
                                  </p:stCondLst>
                                  <p:childTnLst>
                                    <p:anim calcmode="lin" valueType="num">
                                      <p:cBhvr additive="base">
                                        <p:cTn id="21" dur="500"/>
                                        <p:tgtEl>
                                          <p:spTgt spid="192"/>
                                        </p:tgtEl>
                                        <p:attrNameLst>
                                          <p:attrName>ppt_x</p:attrName>
                                        </p:attrNameLst>
                                      </p:cBhvr>
                                      <p:tavLst>
                                        <p:tav tm="0">
                                          <p:val>
                                            <p:strVal val="ppt_x"/>
                                          </p:val>
                                        </p:tav>
                                        <p:tav tm="100000">
                                          <p:val>
                                            <p:strVal val="1+ppt_w/2"/>
                                          </p:val>
                                        </p:tav>
                                      </p:tavLst>
                                    </p:anim>
                                    <p:anim calcmode="lin" valueType="num">
                                      <p:cBhvr additive="base">
                                        <p:cTn id="22" dur="500"/>
                                        <p:tgtEl>
                                          <p:spTgt spid="192"/>
                                        </p:tgtEl>
                                        <p:attrNameLst>
                                          <p:attrName>ppt_y</p:attrName>
                                        </p:attrNameLst>
                                      </p:cBhvr>
                                      <p:tavLst>
                                        <p:tav tm="0">
                                          <p:val>
                                            <p:strVal val="ppt_y"/>
                                          </p:val>
                                        </p:tav>
                                        <p:tav tm="100000">
                                          <p:val>
                                            <p:strVal val="1+ppt_h/2"/>
                                          </p:val>
                                        </p:tav>
                                      </p:tavLst>
                                    </p:anim>
                                    <p:set>
                                      <p:cBhvr>
                                        <p:cTn id="23" dur="1" fill="hold">
                                          <p:stCondLst>
                                            <p:cond delay="499"/>
                                          </p:stCondLst>
                                        </p:cTn>
                                        <p:tgtEl>
                                          <p:spTgt spid="19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2" name="Picture 6" descr="D:\360data\重要数据\桌面\未标题-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243263" y="2440225"/>
            <a:ext cx="1895475" cy="4543425"/>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descr="动脑学院"/>
          <p:cNvPicPr>
            <a:picLocks noChangeAspect="1"/>
          </p:cNvPicPr>
          <p:nvPr/>
        </p:nvPicPr>
        <p:blipFill>
          <a:blip r:embed="rId5"/>
          <a:stretch>
            <a:fillRect/>
          </a:stretch>
        </p:blipFill>
        <p:spPr>
          <a:xfrm>
            <a:off x="9757410" y="6012815"/>
            <a:ext cx="2051050" cy="507365"/>
          </a:xfrm>
          <a:prstGeom prst="rect">
            <a:avLst/>
          </a:prstGeom>
        </p:spPr>
      </p:pic>
      <p:sp>
        <p:nvSpPr>
          <p:cNvPr id="2" name="文本框 1">
            <a:extLst>
              <a:ext uri="{FF2B5EF4-FFF2-40B4-BE49-F238E27FC236}">
                <a16:creationId xmlns:a16="http://schemas.microsoft.com/office/drawing/2014/main" id="{BB8D733E-48E7-4D6B-8D48-9E0B6E86949F}"/>
              </a:ext>
            </a:extLst>
          </p:cNvPr>
          <p:cNvSpPr txBox="1"/>
          <p:nvPr/>
        </p:nvSpPr>
        <p:spPr>
          <a:xfrm>
            <a:off x="332312" y="476672"/>
            <a:ext cx="10371406" cy="769441"/>
          </a:xfrm>
          <a:prstGeom prst="rect">
            <a:avLst/>
          </a:prstGeom>
          <a:noFill/>
        </p:spPr>
        <p:txBody>
          <a:bodyPr wrap="square" rtlCol="0" anchor="ctr">
            <a:spAutoFit/>
          </a:bodyPr>
          <a:lstStyle/>
          <a:p>
            <a:r>
              <a:rPr lang="zh-CN" altLang="en-US" sz="4400" dirty="0">
                <a:solidFill>
                  <a:srgbClr val="2FC9FF"/>
                </a:solidFill>
              </a:rPr>
              <a:t>回答上一堂课学生问题</a:t>
            </a:r>
            <a:endParaRPr lang="zh-CN" altLang="en-US" sz="4400" dirty="0">
              <a:solidFill>
                <a:srgbClr val="2FC9FF"/>
              </a:solidFill>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78649830-760F-4BD9-A73B-F3A7CA1FBC83}"/>
              </a:ext>
            </a:extLst>
          </p:cNvPr>
          <p:cNvSpPr txBox="1"/>
          <p:nvPr/>
        </p:nvSpPr>
        <p:spPr>
          <a:xfrm>
            <a:off x="332312" y="1874559"/>
            <a:ext cx="11497058" cy="5109091"/>
          </a:xfrm>
          <a:prstGeom prst="rect">
            <a:avLst/>
          </a:prstGeom>
          <a:noFill/>
        </p:spPr>
        <p:txBody>
          <a:bodyPr wrap="none" rtlCol="0">
            <a:spAutoFit/>
          </a:bodyPr>
          <a:lstStyle/>
          <a:p>
            <a:r>
              <a:rPr lang="zh-CN" altLang="zh-CN" sz="2800" dirty="0">
                <a:solidFill>
                  <a:srgbClr val="2FC9FF"/>
                </a:solidFill>
              </a:rPr>
              <a:t>问题一： </a:t>
            </a:r>
            <a:r>
              <a:rPr lang="en-US" altLang="zh-CN" sz="2800" dirty="0">
                <a:solidFill>
                  <a:srgbClr val="2FC9FF"/>
                </a:solidFill>
              </a:rPr>
              <a:t>visual studio </a:t>
            </a:r>
            <a:r>
              <a:rPr lang="zh-CN" altLang="zh-CN" sz="2800" dirty="0">
                <a:solidFill>
                  <a:srgbClr val="2FC9FF"/>
                </a:solidFill>
              </a:rPr>
              <a:t>按照，大家尽量安装好</a:t>
            </a:r>
            <a:r>
              <a:rPr lang="en-US" altLang="zh-CN" sz="2800" dirty="0">
                <a:solidFill>
                  <a:srgbClr val="2FC9FF"/>
                </a:solidFill>
              </a:rPr>
              <a:t>C++ </a:t>
            </a:r>
            <a:r>
              <a:rPr lang="zh-CN" altLang="zh-CN" sz="2800" dirty="0">
                <a:solidFill>
                  <a:srgbClr val="2FC9FF"/>
                </a:solidFill>
              </a:rPr>
              <a:t>相关的所有功能</a:t>
            </a:r>
            <a:endParaRPr lang="en-US" altLang="zh-CN" sz="2800" dirty="0">
              <a:solidFill>
                <a:srgbClr val="2FC9FF"/>
              </a:solidFill>
            </a:endParaRPr>
          </a:p>
          <a:p>
            <a:endParaRPr lang="zh-CN" altLang="zh-CN" sz="2800" dirty="0">
              <a:solidFill>
                <a:srgbClr val="2FC9FF"/>
              </a:solidFill>
            </a:endParaRPr>
          </a:p>
          <a:p>
            <a:r>
              <a:rPr lang="zh-CN" altLang="zh-CN" sz="2800" dirty="0">
                <a:solidFill>
                  <a:srgbClr val="2FC9FF"/>
                </a:solidFill>
              </a:rPr>
              <a:t>问题二</a:t>
            </a:r>
            <a:r>
              <a:rPr lang="zh-CN" altLang="en-US" sz="2800" dirty="0">
                <a:solidFill>
                  <a:srgbClr val="2FC9FF"/>
                </a:solidFill>
              </a:rPr>
              <a:t>：</a:t>
            </a:r>
            <a:r>
              <a:rPr lang="en-US" altLang="zh-CN" sz="2800" dirty="0">
                <a:solidFill>
                  <a:srgbClr val="2FC9FF"/>
                </a:solidFill>
              </a:rPr>
              <a:t>#include </a:t>
            </a:r>
            <a:r>
              <a:rPr lang="zh-CN" altLang="zh-CN" sz="2800" dirty="0">
                <a:solidFill>
                  <a:srgbClr val="2FC9FF"/>
                </a:solidFill>
              </a:rPr>
              <a:t>指令</a:t>
            </a:r>
            <a:r>
              <a:rPr lang="en-US" altLang="zh-CN" sz="2800" dirty="0">
                <a:solidFill>
                  <a:srgbClr val="2FC9FF"/>
                </a:solidFill>
              </a:rPr>
              <a:t> </a:t>
            </a:r>
            <a:r>
              <a:rPr lang="zh-CN" altLang="en-US" sz="2800" dirty="0">
                <a:solidFill>
                  <a:srgbClr val="2FC9FF"/>
                </a:solidFill>
              </a:rPr>
              <a:t>是什么？怎么用的？</a:t>
            </a:r>
            <a:endParaRPr lang="en-US" altLang="zh-CN" sz="2800" dirty="0">
              <a:solidFill>
                <a:srgbClr val="2FC9FF"/>
              </a:solidFill>
            </a:endParaRPr>
          </a:p>
          <a:p>
            <a:r>
              <a:rPr lang="en-US" altLang="zh-CN" sz="2800" dirty="0">
                <a:solidFill>
                  <a:srgbClr val="2FC9FF"/>
                </a:solidFill>
              </a:rPr>
              <a:t>            #include </a:t>
            </a:r>
            <a:r>
              <a:rPr lang="zh-CN" altLang="zh-CN" sz="2800" dirty="0">
                <a:solidFill>
                  <a:srgbClr val="2FC9FF"/>
                </a:solidFill>
              </a:rPr>
              <a:t>指令 就像我们</a:t>
            </a:r>
            <a:r>
              <a:rPr lang="en-US" altLang="zh-CN" sz="2800" dirty="0">
                <a:solidFill>
                  <a:srgbClr val="2FC9FF"/>
                </a:solidFill>
              </a:rPr>
              <a:t>java </a:t>
            </a:r>
            <a:r>
              <a:rPr lang="zh-CN" altLang="zh-CN" sz="2800" dirty="0">
                <a:solidFill>
                  <a:srgbClr val="2FC9FF"/>
                </a:solidFill>
              </a:rPr>
              <a:t>的</a:t>
            </a:r>
            <a:r>
              <a:rPr lang="en-US" altLang="zh-CN" sz="2800" dirty="0">
                <a:solidFill>
                  <a:srgbClr val="2FC9FF"/>
                </a:solidFill>
              </a:rPr>
              <a:t>import</a:t>
            </a:r>
            <a:r>
              <a:rPr lang="zh-CN" altLang="zh-CN" sz="2800" dirty="0">
                <a:solidFill>
                  <a:srgbClr val="2FC9FF"/>
                </a:solidFill>
              </a:rPr>
              <a:t>，意义是：在编译期间把指定</a:t>
            </a:r>
            <a:endParaRPr lang="en-US" altLang="zh-CN" sz="2800" dirty="0">
              <a:solidFill>
                <a:srgbClr val="2FC9FF"/>
              </a:solidFill>
            </a:endParaRPr>
          </a:p>
          <a:p>
            <a:r>
              <a:rPr lang="en-US" altLang="zh-CN" sz="2800" dirty="0">
                <a:solidFill>
                  <a:srgbClr val="2FC9FF"/>
                </a:solidFill>
              </a:rPr>
              <a:t>           </a:t>
            </a:r>
            <a:r>
              <a:rPr lang="zh-CN" altLang="zh-CN" sz="2800" dirty="0">
                <a:solidFill>
                  <a:srgbClr val="2FC9FF"/>
                </a:solidFill>
              </a:rPr>
              <a:t>的文件包含进当前文件中。当使用的是系统头文件的时候使用的是</a:t>
            </a:r>
            <a:endParaRPr lang="en-US" altLang="zh-CN" sz="2800" dirty="0">
              <a:solidFill>
                <a:srgbClr val="2FC9FF"/>
              </a:solidFill>
            </a:endParaRPr>
          </a:p>
          <a:p>
            <a:r>
              <a:rPr lang="en-US" altLang="zh-CN" sz="2800" dirty="0">
                <a:solidFill>
                  <a:srgbClr val="2FC9FF"/>
                </a:solidFill>
              </a:rPr>
              <a:t>           #include &lt;&gt;,</a:t>
            </a:r>
            <a:r>
              <a:rPr lang="zh-CN" altLang="zh-CN" sz="2800" dirty="0">
                <a:solidFill>
                  <a:srgbClr val="2FC9FF"/>
                </a:solidFill>
              </a:rPr>
              <a:t>如果是使用用户自定义的就需要使用</a:t>
            </a:r>
            <a:r>
              <a:rPr lang="en-US" altLang="zh-CN" sz="2800" dirty="0">
                <a:solidFill>
                  <a:srgbClr val="2FC9FF"/>
                </a:solidFill>
              </a:rPr>
              <a:t>#include</a:t>
            </a:r>
            <a:r>
              <a:rPr lang="zh-CN" altLang="zh-CN" sz="2800" dirty="0">
                <a:solidFill>
                  <a:srgbClr val="2FC9FF"/>
                </a:solidFill>
              </a:rPr>
              <a:t>“”</a:t>
            </a:r>
          </a:p>
          <a:p>
            <a:endParaRPr lang="en-US" altLang="zh-CN" sz="2800" dirty="0">
              <a:solidFill>
                <a:srgbClr val="2FC9FF"/>
              </a:solidFill>
            </a:endParaRPr>
          </a:p>
          <a:p>
            <a:r>
              <a:rPr lang="zh-CN" altLang="en-US" sz="2800" dirty="0">
                <a:solidFill>
                  <a:srgbClr val="2FC9FF"/>
                </a:solidFill>
              </a:rPr>
              <a:t>问题三：函数调用报错（找不到）</a:t>
            </a:r>
            <a:endParaRPr lang="en-US" altLang="zh-CN" sz="2800" dirty="0">
              <a:solidFill>
                <a:srgbClr val="2FC9FF"/>
              </a:solidFill>
            </a:endParaRPr>
          </a:p>
          <a:p>
            <a:r>
              <a:rPr lang="en-US" altLang="zh-CN" sz="2800" dirty="0">
                <a:solidFill>
                  <a:srgbClr val="2FC9FF"/>
                </a:solidFill>
              </a:rPr>
              <a:t>       C </a:t>
            </a:r>
            <a:r>
              <a:rPr lang="zh-CN" altLang="en-US" sz="2800" dirty="0">
                <a:solidFill>
                  <a:srgbClr val="2FC9FF"/>
                </a:solidFill>
              </a:rPr>
              <a:t>语言的函数调用和</a:t>
            </a:r>
            <a:r>
              <a:rPr lang="en-US" altLang="zh-CN" sz="2800" dirty="0">
                <a:solidFill>
                  <a:srgbClr val="2FC9FF"/>
                </a:solidFill>
              </a:rPr>
              <a:t>java </a:t>
            </a:r>
            <a:r>
              <a:rPr lang="zh-CN" altLang="en-US" sz="2800" dirty="0">
                <a:solidFill>
                  <a:srgbClr val="2FC9FF"/>
                </a:solidFill>
              </a:rPr>
              <a:t>不同，必须在使用前先声明。</a:t>
            </a:r>
            <a:endParaRPr lang="en-US" altLang="zh-CN" sz="2800" dirty="0">
              <a:solidFill>
                <a:srgbClr val="2FC9FF"/>
              </a:solidFill>
            </a:endParaRPr>
          </a:p>
          <a:p>
            <a:r>
              <a:rPr lang="en-US" altLang="zh-CN" sz="2800" dirty="0">
                <a:solidFill>
                  <a:srgbClr val="2FC9FF"/>
                </a:solidFill>
              </a:rPr>
              <a:t>       </a:t>
            </a:r>
            <a:r>
              <a:rPr lang="zh-CN" altLang="en-US" sz="2800" dirty="0">
                <a:solidFill>
                  <a:srgbClr val="2FC9FF"/>
                </a:solidFill>
              </a:rPr>
              <a:t>解决办法：在使用函数前，先声明改函数，或者将被调</a:t>
            </a:r>
            <a:endParaRPr lang="en-US" altLang="zh-CN" sz="2800" dirty="0">
              <a:solidFill>
                <a:srgbClr val="2FC9FF"/>
              </a:solidFill>
            </a:endParaRPr>
          </a:p>
          <a:p>
            <a:r>
              <a:rPr lang="en-US" altLang="zh-CN" sz="2800" dirty="0">
                <a:solidFill>
                  <a:srgbClr val="2FC9FF"/>
                </a:solidFill>
              </a:rPr>
              <a:t>     </a:t>
            </a:r>
            <a:r>
              <a:rPr lang="zh-CN" altLang="en-US" sz="2800" dirty="0">
                <a:solidFill>
                  <a:srgbClr val="2FC9FF"/>
                </a:solidFill>
              </a:rPr>
              <a:t>用函数放到调用函数之前定义。</a:t>
            </a:r>
            <a:endParaRPr lang="en-US" altLang="zh-CN" sz="2800" dirty="0">
              <a:solidFill>
                <a:srgbClr val="2FC9FF"/>
              </a:solidFill>
            </a:endParaRPr>
          </a:p>
          <a:p>
            <a:endParaRPr lang="zh-CN" altLang="en-US" dirty="0"/>
          </a:p>
        </p:txBody>
      </p:sp>
    </p:spTree>
    <p:custDataLst>
      <p:tags r:id="rId1"/>
    </p:custDataLst>
    <p:extLst>
      <p:ext uri="{BB962C8B-B14F-4D97-AF65-F5344CB8AC3E}">
        <p14:creationId xmlns:p14="http://schemas.microsoft.com/office/powerpoint/2010/main" val="4128467046"/>
      </p:ext>
    </p:extLst>
  </p:cSld>
  <p:clrMapOvr>
    <a:masterClrMapping/>
  </p:clrMapOvr>
  <mc:AlternateContent xmlns:mc="http://schemas.openxmlformats.org/markup-compatibility/2006" xmlns:p14="http://schemas.microsoft.com/office/powerpoint/2010/main">
    <mc:Choice Requires="p14">
      <p:transition spd="slow" p14:dur="1300" advTm="3711">
        <p14:pan/>
      </p:transition>
    </mc:Choice>
    <mc:Fallback xmlns="">
      <p:transition spd="slow" advTm="3711">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decel="32000" fill="hold" nodeType="clickEffect">
                                  <p:stCondLst>
                                    <p:cond delay="0"/>
                                  </p:stCondLst>
                                  <p:childTnLst>
                                    <p:animMotion origin="layout" path="M -1.04167E-6 -2.77457E-6 L -0.59375 -2.77457E-6 " pathEditMode="relative" rAng="0" ptsTypes="AA">
                                      <p:cBhvr>
                                        <p:cTn id="6" dur="500" fill="hold"/>
                                        <p:tgtEl>
                                          <p:spTgt spid="192"/>
                                        </p:tgtEl>
                                        <p:attrNameLst>
                                          <p:attrName>ppt_x</p:attrName>
                                          <p:attrName>ppt_y</p:attrName>
                                        </p:attrNameLst>
                                      </p:cBhvr>
                                      <p:rCtr x="-29688" y="0"/>
                                    </p:animMotion>
                                  </p:childTnLst>
                                </p:cTn>
                              </p:par>
                              <p:par>
                                <p:cTn id="7" presetID="2" presetClass="exit" presetSubtype="6" fill="hold" nodeType="withEffect">
                                  <p:stCondLst>
                                    <p:cond delay="500"/>
                                  </p:stCondLst>
                                  <p:childTnLst>
                                    <p:anim calcmode="lin" valueType="num">
                                      <p:cBhvr additive="base">
                                        <p:cTn id="8" dur="500"/>
                                        <p:tgtEl>
                                          <p:spTgt spid="192"/>
                                        </p:tgtEl>
                                        <p:attrNameLst>
                                          <p:attrName>ppt_x</p:attrName>
                                        </p:attrNameLst>
                                      </p:cBhvr>
                                      <p:tavLst>
                                        <p:tav tm="0">
                                          <p:val>
                                            <p:strVal val="ppt_x"/>
                                          </p:val>
                                        </p:tav>
                                        <p:tav tm="100000">
                                          <p:val>
                                            <p:strVal val="1+ppt_w/2"/>
                                          </p:val>
                                        </p:tav>
                                      </p:tavLst>
                                    </p:anim>
                                    <p:anim calcmode="lin" valueType="num">
                                      <p:cBhvr additive="base">
                                        <p:cTn id="9" dur="500"/>
                                        <p:tgtEl>
                                          <p:spTgt spid="192"/>
                                        </p:tgtEl>
                                        <p:attrNameLst>
                                          <p:attrName>ppt_y</p:attrName>
                                        </p:attrNameLst>
                                      </p:cBhvr>
                                      <p:tavLst>
                                        <p:tav tm="0">
                                          <p:val>
                                            <p:strVal val="ppt_y"/>
                                          </p:val>
                                        </p:tav>
                                        <p:tav tm="100000">
                                          <p:val>
                                            <p:strVal val="1+ppt_h/2"/>
                                          </p:val>
                                        </p:tav>
                                      </p:tavLst>
                                    </p:anim>
                                    <p:set>
                                      <p:cBhvr>
                                        <p:cTn id="10" dur="1" fill="hold">
                                          <p:stCondLst>
                                            <p:cond delay="499"/>
                                          </p:stCondLst>
                                        </p:cTn>
                                        <p:tgtEl>
                                          <p:spTgt spid="19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5951B7-0470-4D30-8FB4-400A87C145FF}"/>
              </a:ext>
            </a:extLst>
          </p:cNvPr>
          <p:cNvSpPr>
            <a:spLocks noGrp="1"/>
          </p:cNvSpPr>
          <p:nvPr>
            <p:ph type="title" idx="4294967295"/>
          </p:nvPr>
        </p:nvSpPr>
        <p:spPr>
          <a:xfrm>
            <a:off x="0" y="365125"/>
            <a:ext cx="10514013" cy="1325563"/>
          </a:xfrm>
        </p:spPr>
        <p:txBody>
          <a:bodyPr/>
          <a:lstStyle/>
          <a:p>
            <a:r>
              <a:rPr lang="zh-CN" altLang="en-US" dirty="0">
                <a:solidFill>
                  <a:srgbClr val="2FC9FF"/>
                </a:solidFill>
              </a:rPr>
              <a:t>指针为什么要有类型名</a:t>
            </a:r>
          </a:p>
        </p:txBody>
      </p:sp>
      <p:sp>
        <p:nvSpPr>
          <p:cNvPr id="3" name="内容占位符 2">
            <a:extLst>
              <a:ext uri="{FF2B5EF4-FFF2-40B4-BE49-F238E27FC236}">
                <a16:creationId xmlns:a16="http://schemas.microsoft.com/office/drawing/2014/main" id="{D8088BD7-EAFB-4C3C-B31C-D6F9A35CEE19}"/>
              </a:ext>
            </a:extLst>
          </p:cNvPr>
          <p:cNvSpPr>
            <a:spLocks noGrp="1"/>
          </p:cNvSpPr>
          <p:nvPr>
            <p:ph idx="4294967295"/>
          </p:nvPr>
        </p:nvSpPr>
        <p:spPr>
          <a:xfrm>
            <a:off x="0" y="1825625"/>
            <a:ext cx="10514013" cy="4351338"/>
          </a:xfrm>
        </p:spPr>
        <p:txBody>
          <a:bodyPr>
            <a:normAutofit fontScale="62500" lnSpcReduction="20000"/>
          </a:bodyPr>
          <a:lstStyle/>
          <a:p>
            <a:pPr>
              <a:lnSpc>
                <a:spcPct val="170000"/>
              </a:lnSpc>
            </a:pPr>
            <a:r>
              <a:rPr lang="zh-CN" altLang="zh-CN" dirty="0">
                <a:solidFill>
                  <a:srgbClr val="2FC9FF"/>
                </a:solidFill>
              </a:rPr>
              <a:t>当从一个指针去取数据的时候，</a:t>
            </a:r>
            <a:r>
              <a:rPr lang="en-US" altLang="zh-CN" dirty="0">
                <a:solidFill>
                  <a:srgbClr val="2FC9FF"/>
                </a:solidFill>
              </a:rPr>
              <a:t>*p</a:t>
            </a:r>
            <a:r>
              <a:rPr lang="zh-CN" altLang="zh-CN" dirty="0">
                <a:solidFill>
                  <a:srgbClr val="2FC9FF"/>
                </a:solidFill>
              </a:rPr>
              <a:t>，那么就是从对应的地址去取数据，取多少字节呢？这个就是指针的类型来告诉我们的。</a:t>
            </a:r>
            <a:endParaRPr lang="en-US" altLang="zh-CN" dirty="0">
              <a:solidFill>
                <a:srgbClr val="2FC9FF"/>
              </a:solidFill>
            </a:endParaRPr>
          </a:p>
          <a:p>
            <a:r>
              <a:rPr lang="en-US" altLang="zh-CN" dirty="0">
                <a:solidFill>
                  <a:srgbClr val="2FC9FF"/>
                </a:solidFill>
              </a:rPr>
              <a:t>Code</a:t>
            </a:r>
          </a:p>
          <a:p>
            <a:pPr marL="0" indent="0">
              <a:buNone/>
            </a:pPr>
            <a:r>
              <a:rPr lang="en-US" altLang="zh-CN" dirty="0">
                <a:solidFill>
                  <a:srgbClr val="2FC9FF"/>
                </a:solidFill>
              </a:rPr>
              <a:t>//</a:t>
            </a:r>
            <a:r>
              <a:rPr lang="en-US" altLang="zh-CN" dirty="0" err="1">
                <a:solidFill>
                  <a:srgbClr val="2FC9FF"/>
                </a:solidFill>
              </a:rPr>
              <a:t>int</a:t>
            </a:r>
            <a:r>
              <a:rPr lang="en-US" altLang="zh-CN" dirty="0">
                <a:solidFill>
                  <a:srgbClr val="2FC9FF"/>
                </a:solidFill>
              </a:rPr>
              <a:t> main() {</a:t>
            </a:r>
            <a:endParaRPr lang="zh-CN" altLang="zh-CN" dirty="0">
              <a:solidFill>
                <a:srgbClr val="2FC9FF"/>
              </a:solidFill>
            </a:endParaRPr>
          </a:p>
          <a:p>
            <a:pPr marL="0" indent="0">
              <a:buNone/>
            </a:pPr>
            <a:r>
              <a:rPr lang="en-US" altLang="zh-CN" dirty="0">
                <a:solidFill>
                  <a:srgbClr val="2FC9FF"/>
                </a:solidFill>
              </a:rPr>
              <a:t>//	</a:t>
            </a:r>
            <a:r>
              <a:rPr lang="en-US" altLang="zh-CN" dirty="0" err="1">
                <a:solidFill>
                  <a:srgbClr val="2FC9FF"/>
                </a:solidFill>
              </a:rPr>
              <a:t>int</a:t>
            </a:r>
            <a:r>
              <a:rPr lang="en-US" altLang="zh-CN" dirty="0">
                <a:solidFill>
                  <a:srgbClr val="2FC9FF"/>
                </a:solidFill>
              </a:rPr>
              <a:t> *p ;</a:t>
            </a:r>
            <a:endParaRPr lang="zh-CN" altLang="zh-CN" dirty="0">
              <a:solidFill>
                <a:srgbClr val="2FC9FF"/>
              </a:solidFill>
            </a:endParaRPr>
          </a:p>
          <a:p>
            <a:pPr marL="0" indent="0">
              <a:buNone/>
            </a:pPr>
            <a:r>
              <a:rPr lang="en-US" altLang="zh-CN" dirty="0">
                <a:solidFill>
                  <a:srgbClr val="2FC9FF"/>
                </a:solidFill>
              </a:rPr>
              <a:t>//	double j = 99.88;</a:t>
            </a:r>
            <a:endParaRPr lang="zh-CN" altLang="zh-CN" dirty="0">
              <a:solidFill>
                <a:srgbClr val="2FC9FF"/>
              </a:solidFill>
            </a:endParaRPr>
          </a:p>
          <a:p>
            <a:pPr marL="0" indent="0">
              <a:buNone/>
            </a:pPr>
            <a:r>
              <a:rPr lang="en-US" altLang="zh-CN" dirty="0">
                <a:solidFill>
                  <a:srgbClr val="2FC9FF"/>
                </a:solidFill>
              </a:rPr>
              <a:t>//	p = (</a:t>
            </a:r>
            <a:r>
              <a:rPr lang="en-US" altLang="zh-CN" dirty="0" err="1">
                <a:solidFill>
                  <a:srgbClr val="2FC9FF"/>
                </a:solidFill>
              </a:rPr>
              <a:t>int</a:t>
            </a:r>
            <a:r>
              <a:rPr lang="en-US" altLang="zh-CN" dirty="0">
                <a:solidFill>
                  <a:srgbClr val="2FC9FF"/>
                </a:solidFill>
              </a:rPr>
              <a:t> *)&amp;j;</a:t>
            </a:r>
            <a:endParaRPr lang="zh-CN" altLang="zh-CN" dirty="0">
              <a:solidFill>
                <a:srgbClr val="2FC9FF"/>
              </a:solidFill>
            </a:endParaRPr>
          </a:p>
          <a:p>
            <a:pPr marL="0" indent="0">
              <a:buNone/>
            </a:pPr>
            <a:r>
              <a:rPr lang="en-US" altLang="zh-CN" dirty="0">
                <a:solidFill>
                  <a:srgbClr val="2FC9FF"/>
                </a:solidFill>
              </a:rPr>
              <a:t>//	</a:t>
            </a:r>
            <a:r>
              <a:rPr lang="en-US" altLang="zh-CN" dirty="0" err="1">
                <a:solidFill>
                  <a:srgbClr val="2FC9FF"/>
                </a:solidFill>
              </a:rPr>
              <a:t>printf</a:t>
            </a:r>
            <a:r>
              <a:rPr lang="en-US" altLang="zh-CN" dirty="0">
                <a:solidFill>
                  <a:srgbClr val="2FC9FF"/>
                </a:solidFill>
              </a:rPr>
              <a:t>("j address: %#x, p: %#x", &amp;j, p);</a:t>
            </a:r>
            <a:endParaRPr lang="zh-CN" altLang="zh-CN" dirty="0">
              <a:solidFill>
                <a:srgbClr val="2FC9FF"/>
              </a:solidFill>
            </a:endParaRPr>
          </a:p>
          <a:p>
            <a:pPr marL="0" indent="0">
              <a:buNone/>
            </a:pPr>
            <a:r>
              <a:rPr lang="en-US" altLang="zh-CN" dirty="0">
                <a:solidFill>
                  <a:srgbClr val="2FC9FF"/>
                </a:solidFill>
              </a:rPr>
              <a:t>//	</a:t>
            </a:r>
            <a:r>
              <a:rPr lang="en-US" altLang="zh-CN" dirty="0" err="1">
                <a:solidFill>
                  <a:srgbClr val="2FC9FF"/>
                </a:solidFill>
              </a:rPr>
              <a:t>printf</a:t>
            </a:r>
            <a:r>
              <a:rPr lang="en-US" altLang="zh-CN" dirty="0">
                <a:solidFill>
                  <a:srgbClr val="2FC9FF"/>
                </a:solidFill>
              </a:rPr>
              <a:t>("p value: %</a:t>
            </a:r>
            <a:r>
              <a:rPr lang="en-US" altLang="zh-CN" dirty="0" err="1">
                <a:solidFill>
                  <a:srgbClr val="2FC9FF"/>
                </a:solidFill>
              </a:rPr>
              <a:t>lf</a:t>
            </a:r>
            <a:r>
              <a:rPr lang="en-US" altLang="zh-CN" dirty="0">
                <a:solidFill>
                  <a:srgbClr val="2FC9FF"/>
                </a:solidFill>
              </a:rPr>
              <a:t>", *p);</a:t>
            </a:r>
            <a:endParaRPr lang="zh-CN" altLang="zh-CN" dirty="0">
              <a:solidFill>
                <a:srgbClr val="2FC9FF"/>
              </a:solidFill>
            </a:endParaRPr>
          </a:p>
          <a:p>
            <a:pPr marL="0" indent="0">
              <a:buNone/>
            </a:pPr>
            <a:r>
              <a:rPr lang="en-US" altLang="zh-CN" dirty="0">
                <a:solidFill>
                  <a:srgbClr val="2FC9FF"/>
                </a:solidFill>
              </a:rPr>
              <a:t>//	system("pause");</a:t>
            </a:r>
            <a:endParaRPr lang="zh-CN" altLang="zh-CN" dirty="0">
              <a:solidFill>
                <a:srgbClr val="2FC9FF"/>
              </a:solidFill>
            </a:endParaRPr>
          </a:p>
          <a:p>
            <a:pPr marL="0" indent="0">
              <a:buNone/>
            </a:pPr>
            <a:r>
              <a:rPr lang="en-US" altLang="zh-CN" dirty="0">
                <a:solidFill>
                  <a:srgbClr val="2FC9FF"/>
                </a:solidFill>
              </a:rPr>
              <a:t>//	return 0;</a:t>
            </a:r>
            <a:endParaRPr lang="zh-CN" altLang="zh-CN" dirty="0">
              <a:solidFill>
                <a:srgbClr val="2FC9FF"/>
              </a:solidFill>
            </a:endParaRPr>
          </a:p>
          <a:p>
            <a:pPr marL="0" indent="0">
              <a:buNone/>
            </a:pPr>
            <a:r>
              <a:rPr lang="en-US" altLang="zh-CN" dirty="0">
                <a:solidFill>
                  <a:srgbClr val="2FC9FF"/>
                </a:solidFill>
              </a:rPr>
              <a:t>//}</a:t>
            </a:r>
            <a:endParaRPr lang="zh-CN" altLang="zh-CN" dirty="0">
              <a:solidFill>
                <a:srgbClr val="2FC9FF"/>
              </a:solidFill>
            </a:endParaRPr>
          </a:p>
          <a:p>
            <a:endParaRPr lang="zh-CN" altLang="en-US" dirty="0"/>
          </a:p>
        </p:txBody>
      </p:sp>
      <p:pic>
        <p:nvPicPr>
          <p:cNvPr id="4" name="图片 3" descr="动脑学院">
            <a:extLst>
              <a:ext uri="{FF2B5EF4-FFF2-40B4-BE49-F238E27FC236}">
                <a16:creationId xmlns:a16="http://schemas.microsoft.com/office/drawing/2014/main" id="{DA249EC0-BEEA-4008-A923-2C0B7906CE90}"/>
              </a:ext>
            </a:extLst>
          </p:cNvPr>
          <p:cNvPicPr>
            <a:picLocks noChangeAspect="1"/>
          </p:cNvPicPr>
          <p:nvPr/>
        </p:nvPicPr>
        <p:blipFill>
          <a:blip r:embed="rId2"/>
          <a:stretch>
            <a:fillRect/>
          </a:stretch>
        </p:blipFill>
        <p:spPr>
          <a:xfrm>
            <a:off x="9757410" y="6012815"/>
            <a:ext cx="2051050" cy="507365"/>
          </a:xfrm>
          <a:prstGeom prst="rect">
            <a:avLst/>
          </a:prstGeom>
        </p:spPr>
      </p:pic>
    </p:spTree>
    <p:extLst>
      <p:ext uri="{BB962C8B-B14F-4D97-AF65-F5344CB8AC3E}">
        <p14:creationId xmlns:p14="http://schemas.microsoft.com/office/powerpoint/2010/main" val="2255350042"/>
      </p:ext>
    </p:extLst>
  </p:cSld>
  <p:clrMapOvr>
    <a:masterClrMapping/>
  </p:clrMapOvr>
  <p:transition spd="slow">
    <p:push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85EA3D-FDF6-454B-B431-F2D10CCC7D35}"/>
              </a:ext>
            </a:extLst>
          </p:cNvPr>
          <p:cNvSpPr>
            <a:spLocks noGrp="1"/>
          </p:cNvSpPr>
          <p:nvPr>
            <p:ph type="title" idx="4294967295"/>
          </p:nvPr>
        </p:nvSpPr>
        <p:spPr>
          <a:xfrm>
            <a:off x="0" y="365125"/>
            <a:ext cx="10514013" cy="1325563"/>
          </a:xfrm>
        </p:spPr>
        <p:txBody>
          <a:bodyPr/>
          <a:lstStyle/>
          <a:p>
            <a:r>
              <a:rPr lang="zh-CN" altLang="zh-CN" dirty="0">
                <a:solidFill>
                  <a:srgbClr val="2FC9FF"/>
                </a:solidFill>
              </a:rPr>
              <a:t>指针与 函数参数</a:t>
            </a:r>
            <a:endParaRPr lang="zh-CN" altLang="en-US" dirty="0">
              <a:solidFill>
                <a:srgbClr val="2FC9FF"/>
              </a:solidFill>
            </a:endParaRPr>
          </a:p>
        </p:txBody>
      </p:sp>
      <p:sp>
        <p:nvSpPr>
          <p:cNvPr id="3" name="内容占位符 2">
            <a:extLst>
              <a:ext uri="{FF2B5EF4-FFF2-40B4-BE49-F238E27FC236}">
                <a16:creationId xmlns:a16="http://schemas.microsoft.com/office/drawing/2014/main" id="{E480A242-8CA6-448A-ABE0-952D6B2AD552}"/>
              </a:ext>
            </a:extLst>
          </p:cNvPr>
          <p:cNvSpPr>
            <a:spLocks noGrp="1"/>
          </p:cNvSpPr>
          <p:nvPr>
            <p:ph idx="4294967295"/>
          </p:nvPr>
        </p:nvSpPr>
        <p:spPr>
          <a:xfrm>
            <a:off x="0" y="1825625"/>
            <a:ext cx="10514013" cy="4351338"/>
          </a:xfrm>
        </p:spPr>
        <p:txBody>
          <a:bodyPr>
            <a:normAutofit lnSpcReduction="10000"/>
          </a:bodyPr>
          <a:lstStyle/>
          <a:p>
            <a:r>
              <a:rPr lang="zh-CN" altLang="en-US" dirty="0">
                <a:solidFill>
                  <a:srgbClr val="2FC9FF"/>
                </a:solidFill>
              </a:rPr>
              <a:t>指针类型的变量可以作为函数的参数具体用法如下：</a:t>
            </a:r>
            <a:endParaRPr lang="en-US" altLang="zh-CN" dirty="0">
              <a:solidFill>
                <a:srgbClr val="2FC9FF"/>
              </a:solidFill>
            </a:endParaRPr>
          </a:p>
          <a:p>
            <a:r>
              <a:rPr lang="en-US" altLang="zh-CN" dirty="0">
                <a:solidFill>
                  <a:srgbClr val="2FC9FF"/>
                </a:solidFill>
              </a:rPr>
              <a:t>void swap2(</a:t>
            </a:r>
            <a:r>
              <a:rPr lang="en-US" altLang="zh-CN" dirty="0" err="1">
                <a:solidFill>
                  <a:srgbClr val="2FC9FF"/>
                </a:solidFill>
              </a:rPr>
              <a:t>int</a:t>
            </a:r>
            <a:r>
              <a:rPr lang="en-US" altLang="zh-CN" dirty="0">
                <a:solidFill>
                  <a:srgbClr val="2FC9FF"/>
                </a:solidFill>
              </a:rPr>
              <a:t> *a, </a:t>
            </a:r>
            <a:r>
              <a:rPr lang="en-US" altLang="zh-CN" dirty="0" err="1">
                <a:solidFill>
                  <a:srgbClr val="2FC9FF"/>
                </a:solidFill>
              </a:rPr>
              <a:t>int</a:t>
            </a:r>
            <a:r>
              <a:rPr lang="en-US" altLang="zh-CN" dirty="0">
                <a:solidFill>
                  <a:srgbClr val="2FC9FF"/>
                </a:solidFill>
              </a:rPr>
              <a:t> *b) {</a:t>
            </a:r>
          </a:p>
          <a:p>
            <a:r>
              <a:rPr lang="en-US" altLang="zh-CN" dirty="0">
                <a:solidFill>
                  <a:srgbClr val="2FC9FF"/>
                </a:solidFill>
              </a:rPr>
              <a:t>//</a:t>
            </a:r>
            <a:r>
              <a:rPr lang="en-US" altLang="zh-CN" dirty="0" err="1">
                <a:solidFill>
                  <a:srgbClr val="2FC9FF"/>
                </a:solidFill>
              </a:rPr>
              <a:t>printf</a:t>
            </a:r>
            <a:r>
              <a:rPr lang="en-US" altLang="zh-CN" dirty="0">
                <a:solidFill>
                  <a:srgbClr val="2FC9FF"/>
                </a:solidFill>
              </a:rPr>
              <a:t>("a address: %#x, b address: %#x", a, b);</a:t>
            </a:r>
          </a:p>
          <a:p>
            <a:r>
              <a:rPr lang="en-US" altLang="zh-CN" dirty="0">
                <a:solidFill>
                  <a:srgbClr val="2FC9FF"/>
                </a:solidFill>
              </a:rPr>
              <a:t>//</a:t>
            </a:r>
            <a:r>
              <a:rPr lang="en-US" altLang="zh-CN" dirty="0" err="1">
                <a:solidFill>
                  <a:srgbClr val="2FC9FF"/>
                </a:solidFill>
              </a:rPr>
              <a:t>int</a:t>
            </a:r>
            <a:r>
              <a:rPr lang="en-US" altLang="zh-CN" dirty="0">
                <a:solidFill>
                  <a:srgbClr val="2FC9FF"/>
                </a:solidFill>
              </a:rPr>
              <a:t> *temp;</a:t>
            </a:r>
          </a:p>
          <a:p>
            <a:r>
              <a:rPr lang="en-US" altLang="zh-CN" dirty="0">
                <a:solidFill>
                  <a:srgbClr val="2FC9FF"/>
                </a:solidFill>
              </a:rPr>
              <a:t>//temp = a; </a:t>
            </a:r>
          </a:p>
          <a:p>
            <a:r>
              <a:rPr lang="en-US" altLang="zh-CN" dirty="0">
                <a:solidFill>
                  <a:srgbClr val="2FC9FF"/>
                </a:solidFill>
              </a:rPr>
              <a:t>//a = b;</a:t>
            </a:r>
          </a:p>
          <a:p>
            <a:r>
              <a:rPr lang="en-US" altLang="zh-CN" dirty="0">
                <a:solidFill>
                  <a:srgbClr val="2FC9FF"/>
                </a:solidFill>
              </a:rPr>
              <a:t>//b = temp;</a:t>
            </a:r>
          </a:p>
          <a:p>
            <a:r>
              <a:rPr lang="en-US" altLang="zh-CN" dirty="0">
                <a:solidFill>
                  <a:srgbClr val="2FC9FF"/>
                </a:solidFill>
              </a:rPr>
              <a:t>//}</a:t>
            </a:r>
          </a:p>
          <a:p>
            <a:r>
              <a:rPr lang="zh-CN" altLang="en-US" dirty="0">
                <a:solidFill>
                  <a:srgbClr val="2FC9FF"/>
                </a:solidFill>
              </a:rPr>
              <a:t>结论：</a:t>
            </a:r>
            <a:r>
              <a:rPr lang="zh-CN" altLang="zh-CN" dirty="0">
                <a:solidFill>
                  <a:srgbClr val="2FC9FF"/>
                </a:solidFill>
              </a:rPr>
              <a:t>指针比</a:t>
            </a:r>
            <a:r>
              <a:rPr lang="en-US" altLang="zh-CN" dirty="0">
                <a:solidFill>
                  <a:srgbClr val="2FC9FF"/>
                </a:solidFill>
              </a:rPr>
              <a:t> java </a:t>
            </a:r>
            <a:r>
              <a:rPr lang="zh-CN" altLang="zh-CN" dirty="0">
                <a:solidFill>
                  <a:srgbClr val="2FC9FF"/>
                </a:solidFill>
              </a:rPr>
              <a:t>的引用更加的灵活，方便，但是使用难度很大</a:t>
            </a:r>
          </a:p>
          <a:p>
            <a:endParaRPr lang="zh-CN" altLang="en-US" dirty="0"/>
          </a:p>
        </p:txBody>
      </p:sp>
      <p:pic>
        <p:nvPicPr>
          <p:cNvPr id="4" name="图片 3" descr="动脑学院">
            <a:extLst>
              <a:ext uri="{FF2B5EF4-FFF2-40B4-BE49-F238E27FC236}">
                <a16:creationId xmlns:a16="http://schemas.microsoft.com/office/drawing/2014/main" id="{0DF6F265-6537-4171-AA11-3E492287C1DF}"/>
              </a:ext>
            </a:extLst>
          </p:cNvPr>
          <p:cNvPicPr>
            <a:picLocks noChangeAspect="1"/>
          </p:cNvPicPr>
          <p:nvPr/>
        </p:nvPicPr>
        <p:blipFill>
          <a:blip r:embed="rId2"/>
          <a:stretch>
            <a:fillRect/>
          </a:stretch>
        </p:blipFill>
        <p:spPr>
          <a:xfrm>
            <a:off x="9757410" y="6012815"/>
            <a:ext cx="2051050" cy="507365"/>
          </a:xfrm>
          <a:prstGeom prst="rect">
            <a:avLst/>
          </a:prstGeom>
        </p:spPr>
      </p:pic>
    </p:spTree>
    <p:extLst>
      <p:ext uri="{BB962C8B-B14F-4D97-AF65-F5344CB8AC3E}">
        <p14:creationId xmlns:p14="http://schemas.microsoft.com/office/powerpoint/2010/main" val="2755564846"/>
      </p:ext>
    </p:extLst>
  </p:cSld>
  <p:clrMapOvr>
    <a:masterClrMapping/>
  </p:clrMapOvr>
  <p:transition spd="slow">
    <p:push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71BA6C-412C-4EA2-9930-D9B1DBBC55A5}"/>
              </a:ext>
            </a:extLst>
          </p:cNvPr>
          <p:cNvSpPr>
            <a:spLocks noGrp="1"/>
          </p:cNvSpPr>
          <p:nvPr>
            <p:ph type="title" idx="4294967295"/>
          </p:nvPr>
        </p:nvSpPr>
        <p:spPr>
          <a:xfrm>
            <a:off x="0" y="365125"/>
            <a:ext cx="10514013" cy="1325563"/>
          </a:xfrm>
        </p:spPr>
        <p:txBody>
          <a:bodyPr/>
          <a:lstStyle/>
          <a:p>
            <a:r>
              <a:rPr lang="zh-CN" altLang="zh-CN" dirty="0">
                <a:solidFill>
                  <a:srgbClr val="2FC9FF"/>
                </a:solidFill>
              </a:rPr>
              <a:t>数组和指针</a:t>
            </a:r>
            <a:br>
              <a:rPr lang="en-US" altLang="zh-CN" dirty="0">
                <a:solidFill>
                  <a:srgbClr val="2FC9FF"/>
                </a:solidFill>
              </a:rPr>
            </a:br>
            <a:endParaRPr lang="zh-CN" altLang="en-US" dirty="0">
              <a:solidFill>
                <a:srgbClr val="2FC9FF"/>
              </a:solidFill>
            </a:endParaRPr>
          </a:p>
        </p:txBody>
      </p:sp>
      <p:sp>
        <p:nvSpPr>
          <p:cNvPr id="3" name="内容占位符 2">
            <a:extLst>
              <a:ext uri="{FF2B5EF4-FFF2-40B4-BE49-F238E27FC236}">
                <a16:creationId xmlns:a16="http://schemas.microsoft.com/office/drawing/2014/main" id="{7FC49035-0779-43F5-8923-D6B2B1526BAB}"/>
              </a:ext>
            </a:extLst>
          </p:cNvPr>
          <p:cNvSpPr>
            <a:spLocks noGrp="1"/>
          </p:cNvSpPr>
          <p:nvPr>
            <p:ph idx="4294967295"/>
          </p:nvPr>
        </p:nvSpPr>
        <p:spPr>
          <a:xfrm>
            <a:off x="0" y="1452563"/>
            <a:ext cx="10514013" cy="5181600"/>
          </a:xfrm>
        </p:spPr>
        <p:txBody>
          <a:bodyPr>
            <a:normAutofit/>
          </a:bodyPr>
          <a:lstStyle/>
          <a:p>
            <a:r>
              <a:rPr lang="zh-CN" altLang="zh-CN" dirty="0">
                <a:solidFill>
                  <a:srgbClr val="2FC9FF"/>
                </a:solidFill>
              </a:rPr>
              <a:t>数组和指针关系非常密切。</a:t>
            </a:r>
            <a:endParaRPr lang="en-US" altLang="zh-CN" dirty="0">
              <a:solidFill>
                <a:srgbClr val="2FC9FF"/>
              </a:solidFill>
            </a:endParaRPr>
          </a:p>
          <a:p>
            <a:endParaRPr lang="zh-CN" altLang="zh-CN" dirty="0">
              <a:solidFill>
                <a:srgbClr val="2FC9FF"/>
              </a:solidFill>
            </a:endParaRPr>
          </a:p>
          <a:p>
            <a:r>
              <a:rPr lang="zh-CN" altLang="zh-CN" dirty="0">
                <a:solidFill>
                  <a:srgbClr val="2FC9FF"/>
                </a:solidFill>
              </a:rPr>
              <a:t>通过数组下标所能完成的任何操作都可以通过指针来实现。而用指针编写的程序比用数组下标编写的程序执行速度快，但是，指针写的程序会比较难理解一点</a:t>
            </a:r>
            <a:endParaRPr lang="en-US" altLang="zh-CN" dirty="0">
              <a:solidFill>
                <a:srgbClr val="2FC9FF"/>
              </a:solidFill>
            </a:endParaRPr>
          </a:p>
          <a:p>
            <a:pPr marL="457154" lvl="1" indent="0">
              <a:lnSpc>
                <a:spcPct val="150000"/>
              </a:lnSpc>
              <a:buNone/>
            </a:pPr>
            <a:r>
              <a:rPr lang="zh-CN" altLang="en-US" sz="1600" dirty="0">
                <a:solidFill>
                  <a:srgbClr val="2FC9FF"/>
                </a:solidFill>
              </a:rPr>
              <a:t>一 ：</a:t>
            </a:r>
            <a:r>
              <a:rPr lang="zh-CN" altLang="zh-CN" sz="1600" dirty="0">
                <a:solidFill>
                  <a:srgbClr val="2FC9FF"/>
                </a:solidFill>
              </a:rPr>
              <a:t>明确</a:t>
            </a:r>
            <a:r>
              <a:rPr lang="en-US" altLang="zh-CN" sz="1600" dirty="0">
                <a:solidFill>
                  <a:srgbClr val="2FC9FF"/>
                </a:solidFill>
              </a:rPr>
              <a:t>pa + </a:t>
            </a:r>
            <a:r>
              <a:rPr lang="en-US" altLang="zh-CN" sz="1600" dirty="0" err="1">
                <a:solidFill>
                  <a:srgbClr val="2FC9FF"/>
                </a:solidFill>
              </a:rPr>
              <a:t>i</a:t>
            </a:r>
            <a:r>
              <a:rPr lang="en-US" altLang="zh-CN" sz="1600" dirty="0">
                <a:solidFill>
                  <a:srgbClr val="2FC9FF"/>
                </a:solidFill>
              </a:rPr>
              <a:t> </a:t>
            </a:r>
            <a:r>
              <a:rPr lang="zh-CN" altLang="zh-CN" sz="1600" dirty="0">
                <a:solidFill>
                  <a:srgbClr val="2FC9FF"/>
                </a:solidFill>
              </a:rPr>
              <a:t>的作用，如果，</a:t>
            </a:r>
            <a:r>
              <a:rPr lang="en-US" altLang="zh-CN" sz="1600" dirty="0">
                <a:solidFill>
                  <a:srgbClr val="2FC9FF"/>
                </a:solidFill>
              </a:rPr>
              <a:t>p = &amp;a[0], </a:t>
            </a:r>
            <a:r>
              <a:rPr lang="zh-CN" altLang="zh-CN" sz="1600" dirty="0">
                <a:solidFill>
                  <a:srgbClr val="2FC9FF"/>
                </a:solidFill>
              </a:rPr>
              <a:t>那么</a:t>
            </a:r>
            <a:r>
              <a:rPr lang="en-US" altLang="zh-CN" sz="1600" dirty="0">
                <a:solidFill>
                  <a:srgbClr val="2FC9FF"/>
                </a:solidFill>
              </a:rPr>
              <a:t> p + 1 = &amp;a[1], p+ </a:t>
            </a:r>
            <a:r>
              <a:rPr lang="en-US" altLang="zh-CN" sz="1600" dirty="0" err="1">
                <a:solidFill>
                  <a:srgbClr val="2FC9FF"/>
                </a:solidFill>
              </a:rPr>
              <a:t>i</a:t>
            </a:r>
            <a:r>
              <a:rPr lang="en-US" altLang="zh-CN" sz="1600" dirty="0">
                <a:solidFill>
                  <a:srgbClr val="2FC9FF"/>
                </a:solidFill>
              </a:rPr>
              <a:t> = &amp;a[</a:t>
            </a:r>
            <a:r>
              <a:rPr lang="en-US" altLang="zh-CN" sz="1600" dirty="0" err="1">
                <a:solidFill>
                  <a:srgbClr val="2FC9FF"/>
                </a:solidFill>
              </a:rPr>
              <a:t>i</a:t>
            </a:r>
            <a:r>
              <a:rPr lang="en-US" altLang="zh-CN" sz="1600" dirty="0">
                <a:solidFill>
                  <a:srgbClr val="2FC9FF"/>
                </a:solidFill>
              </a:rPr>
              <a:t>];</a:t>
            </a:r>
            <a:endParaRPr lang="zh-CN" altLang="zh-CN" sz="1600" dirty="0">
              <a:solidFill>
                <a:srgbClr val="2FC9FF"/>
              </a:solidFill>
            </a:endParaRPr>
          </a:p>
          <a:p>
            <a:pPr marL="457154" lvl="1" indent="0">
              <a:lnSpc>
                <a:spcPct val="150000"/>
              </a:lnSpc>
              <a:buNone/>
            </a:pPr>
            <a:r>
              <a:rPr lang="zh-CN" altLang="en-US" sz="1600" dirty="0">
                <a:solidFill>
                  <a:srgbClr val="2FC9FF"/>
                </a:solidFill>
              </a:rPr>
              <a:t>二：</a:t>
            </a:r>
            <a:r>
              <a:rPr lang="zh-CN" altLang="zh-CN" sz="1600" dirty="0">
                <a:solidFill>
                  <a:srgbClr val="2FC9FF"/>
                </a:solidFill>
              </a:rPr>
              <a:t>数组名 代表的是数组的第一个元素的地址， 所以就会有</a:t>
            </a:r>
            <a:r>
              <a:rPr lang="en-US" altLang="zh-CN" sz="1600" dirty="0">
                <a:solidFill>
                  <a:srgbClr val="2FC9FF"/>
                </a:solidFill>
              </a:rPr>
              <a:t> p = &amp;a[0] = a;</a:t>
            </a:r>
            <a:endParaRPr lang="zh-CN" altLang="zh-CN" sz="1600" dirty="0">
              <a:solidFill>
                <a:srgbClr val="2FC9FF"/>
              </a:solidFill>
            </a:endParaRPr>
          </a:p>
          <a:p>
            <a:pPr marL="457154" lvl="1" indent="0">
              <a:lnSpc>
                <a:spcPct val="150000"/>
              </a:lnSpc>
              <a:buNone/>
            </a:pPr>
            <a:r>
              <a:rPr lang="zh-CN" altLang="en-US" sz="1600" dirty="0">
                <a:solidFill>
                  <a:srgbClr val="2FC9FF"/>
                </a:solidFill>
              </a:rPr>
              <a:t>三：</a:t>
            </a:r>
            <a:r>
              <a:rPr lang="zh-CN" altLang="zh-CN" sz="1600" dirty="0">
                <a:solidFill>
                  <a:srgbClr val="2FC9FF"/>
                </a:solidFill>
              </a:rPr>
              <a:t>同样</a:t>
            </a:r>
            <a:r>
              <a:rPr lang="en-US" altLang="zh-CN" sz="1600" dirty="0">
                <a:solidFill>
                  <a:srgbClr val="2FC9FF"/>
                </a:solidFill>
              </a:rPr>
              <a:t> a[</a:t>
            </a:r>
            <a:r>
              <a:rPr lang="en-US" altLang="zh-CN" sz="1600" dirty="0" err="1">
                <a:solidFill>
                  <a:srgbClr val="2FC9FF"/>
                </a:solidFill>
              </a:rPr>
              <a:t>i</a:t>
            </a:r>
            <a:r>
              <a:rPr lang="en-US" altLang="zh-CN" sz="1600" dirty="0">
                <a:solidFill>
                  <a:srgbClr val="2FC9FF"/>
                </a:solidFill>
              </a:rPr>
              <a:t>] </a:t>
            </a:r>
            <a:r>
              <a:rPr lang="zh-CN" altLang="zh-CN" sz="1600" dirty="0">
                <a:solidFill>
                  <a:srgbClr val="2FC9FF"/>
                </a:solidFill>
              </a:rPr>
              <a:t>就是</a:t>
            </a:r>
            <a:r>
              <a:rPr lang="en-US" altLang="zh-CN" sz="1600" dirty="0">
                <a:solidFill>
                  <a:srgbClr val="2FC9FF"/>
                </a:solidFill>
              </a:rPr>
              <a:t> *</a:t>
            </a:r>
            <a:r>
              <a:rPr lang="zh-CN" altLang="zh-CN" sz="1600" dirty="0">
                <a:solidFill>
                  <a:srgbClr val="2FC9FF"/>
                </a:solidFill>
              </a:rPr>
              <a:t>（</a:t>
            </a:r>
            <a:r>
              <a:rPr lang="en-US" altLang="zh-CN" sz="1600" dirty="0">
                <a:solidFill>
                  <a:srgbClr val="2FC9FF"/>
                </a:solidFill>
              </a:rPr>
              <a:t>a + </a:t>
            </a:r>
            <a:r>
              <a:rPr lang="en-US" altLang="zh-CN" sz="1600" dirty="0" err="1">
                <a:solidFill>
                  <a:srgbClr val="2FC9FF"/>
                </a:solidFill>
              </a:rPr>
              <a:t>i</a:t>
            </a:r>
            <a:r>
              <a:rPr lang="zh-CN" altLang="zh-CN" sz="1600" dirty="0">
                <a:solidFill>
                  <a:srgbClr val="2FC9FF"/>
                </a:solidFill>
              </a:rPr>
              <a:t>）；</a:t>
            </a:r>
          </a:p>
          <a:p>
            <a:pPr marL="457154" lvl="1" indent="0">
              <a:lnSpc>
                <a:spcPct val="150000"/>
              </a:lnSpc>
              <a:buNone/>
            </a:pPr>
            <a:r>
              <a:rPr lang="zh-CN" altLang="en-US" sz="1600" dirty="0">
                <a:solidFill>
                  <a:srgbClr val="2FC9FF"/>
                </a:solidFill>
              </a:rPr>
              <a:t>四：</a:t>
            </a:r>
            <a:r>
              <a:rPr lang="zh-CN" altLang="zh-CN" sz="1600" dirty="0">
                <a:solidFill>
                  <a:srgbClr val="2FC9FF"/>
                </a:solidFill>
              </a:rPr>
              <a:t>我们给数组添加一个</a:t>
            </a:r>
            <a:r>
              <a:rPr lang="en-US" altLang="zh-CN" sz="1600" dirty="0">
                <a:solidFill>
                  <a:srgbClr val="2FC9FF"/>
                </a:solidFill>
              </a:rPr>
              <a:t>&amp; </a:t>
            </a:r>
            <a:r>
              <a:rPr lang="zh-CN" altLang="zh-CN" sz="1600" dirty="0">
                <a:solidFill>
                  <a:srgbClr val="2FC9FF"/>
                </a:solidFill>
              </a:rPr>
              <a:t>，那么</a:t>
            </a:r>
            <a:r>
              <a:rPr lang="en-US" altLang="zh-CN" sz="1600" dirty="0">
                <a:solidFill>
                  <a:srgbClr val="2FC9FF"/>
                </a:solidFill>
              </a:rPr>
              <a:t> &amp;a[</a:t>
            </a:r>
            <a:r>
              <a:rPr lang="en-US" altLang="zh-CN" sz="1600" dirty="0" err="1">
                <a:solidFill>
                  <a:srgbClr val="2FC9FF"/>
                </a:solidFill>
              </a:rPr>
              <a:t>i</a:t>
            </a:r>
            <a:r>
              <a:rPr lang="en-US" altLang="zh-CN" sz="1600" dirty="0">
                <a:solidFill>
                  <a:srgbClr val="2FC9FF"/>
                </a:solidFill>
              </a:rPr>
              <a:t>] = a +</a:t>
            </a:r>
            <a:r>
              <a:rPr lang="en-US" altLang="zh-CN" sz="1600" dirty="0" err="1">
                <a:solidFill>
                  <a:srgbClr val="2FC9FF"/>
                </a:solidFill>
              </a:rPr>
              <a:t>i</a:t>
            </a:r>
            <a:r>
              <a:rPr lang="en-US" altLang="zh-CN" sz="1600" dirty="0">
                <a:solidFill>
                  <a:srgbClr val="2FC9FF"/>
                </a:solidFill>
              </a:rPr>
              <a:t> ;</a:t>
            </a:r>
            <a:endParaRPr lang="zh-CN" altLang="zh-CN" sz="1600" dirty="0">
              <a:solidFill>
                <a:srgbClr val="2FC9FF"/>
              </a:solidFill>
            </a:endParaRPr>
          </a:p>
          <a:p>
            <a:pPr marL="457154" lvl="1" indent="0">
              <a:lnSpc>
                <a:spcPct val="150000"/>
              </a:lnSpc>
              <a:buNone/>
            </a:pPr>
            <a:r>
              <a:rPr lang="zh-CN" altLang="en-US" sz="1600" dirty="0">
                <a:solidFill>
                  <a:srgbClr val="2FC9FF"/>
                </a:solidFill>
              </a:rPr>
              <a:t>五：</a:t>
            </a:r>
            <a:r>
              <a:rPr lang="zh-CN" altLang="zh-CN" sz="1600" dirty="0">
                <a:solidFill>
                  <a:srgbClr val="2FC9FF"/>
                </a:solidFill>
              </a:rPr>
              <a:t>因为</a:t>
            </a:r>
            <a:r>
              <a:rPr lang="en-US" altLang="zh-CN" sz="1600" dirty="0">
                <a:solidFill>
                  <a:srgbClr val="2FC9FF"/>
                </a:solidFill>
              </a:rPr>
              <a:t> p = a; </a:t>
            </a:r>
            <a:r>
              <a:rPr lang="zh-CN" altLang="zh-CN" sz="1600" dirty="0">
                <a:solidFill>
                  <a:srgbClr val="2FC9FF"/>
                </a:solidFill>
              </a:rPr>
              <a:t>所以，</a:t>
            </a:r>
            <a:r>
              <a:rPr lang="en-US" altLang="zh-CN" sz="1600" dirty="0">
                <a:solidFill>
                  <a:srgbClr val="2FC9FF"/>
                </a:solidFill>
              </a:rPr>
              <a:t>p[</a:t>
            </a:r>
            <a:r>
              <a:rPr lang="en-US" altLang="zh-CN" sz="1600" dirty="0" err="1">
                <a:solidFill>
                  <a:srgbClr val="2FC9FF"/>
                </a:solidFill>
              </a:rPr>
              <a:t>i</a:t>
            </a:r>
            <a:r>
              <a:rPr lang="en-US" altLang="zh-CN" sz="1600" dirty="0">
                <a:solidFill>
                  <a:srgbClr val="2FC9FF"/>
                </a:solidFill>
              </a:rPr>
              <a:t>] == *(p + </a:t>
            </a:r>
            <a:r>
              <a:rPr lang="en-US" altLang="zh-CN" sz="1600" dirty="0" err="1">
                <a:solidFill>
                  <a:srgbClr val="2FC9FF"/>
                </a:solidFill>
              </a:rPr>
              <a:t>i</a:t>
            </a:r>
            <a:r>
              <a:rPr lang="en-US" altLang="zh-CN" sz="1600" dirty="0">
                <a:solidFill>
                  <a:srgbClr val="2FC9FF"/>
                </a:solidFill>
              </a:rPr>
              <a:t>); </a:t>
            </a:r>
            <a:endParaRPr lang="zh-CN" altLang="zh-CN" sz="1600" dirty="0">
              <a:solidFill>
                <a:srgbClr val="2FC9FF"/>
              </a:solidFill>
            </a:endParaRPr>
          </a:p>
          <a:p>
            <a:pPr marL="457154" lvl="1" indent="0">
              <a:lnSpc>
                <a:spcPct val="150000"/>
              </a:lnSpc>
              <a:buNone/>
            </a:pPr>
            <a:r>
              <a:rPr lang="zh-CN" altLang="zh-CN" sz="1600" dirty="0">
                <a:solidFill>
                  <a:srgbClr val="2FC9FF"/>
                </a:solidFill>
              </a:rPr>
              <a:t>应用场景： 在操作数组的时候，都是用指针运算。效率非常高</a:t>
            </a:r>
          </a:p>
          <a:p>
            <a:endParaRPr lang="zh-CN" altLang="en-US" dirty="0"/>
          </a:p>
        </p:txBody>
      </p:sp>
      <p:pic>
        <p:nvPicPr>
          <p:cNvPr id="4" name="图片 3" descr="动脑学院">
            <a:extLst>
              <a:ext uri="{FF2B5EF4-FFF2-40B4-BE49-F238E27FC236}">
                <a16:creationId xmlns:a16="http://schemas.microsoft.com/office/drawing/2014/main" id="{9726DC7C-EB36-4D30-AF0D-86CF1D7FFA6D}"/>
              </a:ext>
            </a:extLst>
          </p:cNvPr>
          <p:cNvPicPr>
            <a:picLocks noChangeAspect="1"/>
          </p:cNvPicPr>
          <p:nvPr/>
        </p:nvPicPr>
        <p:blipFill>
          <a:blip r:embed="rId2"/>
          <a:stretch>
            <a:fillRect/>
          </a:stretch>
        </p:blipFill>
        <p:spPr>
          <a:xfrm>
            <a:off x="9983638" y="6021288"/>
            <a:ext cx="2051050" cy="507365"/>
          </a:xfrm>
          <a:prstGeom prst="rect">
            <a:avLst/>
          </a:prstGeom>
        </p:spPr>
      </p:pic>
    </p:spTree>
    <p:extLst>
      <p:ext uri="{BB962C8B-B14F-4D97-AF65-F5344CB8AC3E}">
        <p14:creationId xmlns:p14="http://schemas.microsoft.com/office/powerpoint/2010/main" val="1266194401"/>
      </p:ext>
    </p:extLst>
  </p:cSld>
  <p:clrMapOvr>
    <a:masterClrMapping/>
  </p:clrMapOvr>
  <p:transition spd="slow">
    <p:push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80496A-D18C-407B-B607-BB809606357C}"/>
              </a:ext>
            </a:extLst>
          </p:cNvPr>
          <p:cNvSpPr>
            <a:spLocks noGrp="1"/>
          </p:cNvSpPr>
          <p:nvPr>
            <p:ph type="title" idx="4294967295"/>
          </p:nvPr>
        </p:nvSpPr>
        <p:spPr>
          <a:xfrm>
            <a:off x="0" y="365125"/>
            <a:ext cx="10514013" cy="1325563"/>
          </a:xfrm>
        </p:spPr>
        <p:txBody>
          <a:bodyPr/>
          <a:lstStyle/>
          <a:p>
            <a:r>
              <a:rPr lang="zh-CN" altLang="zh-CN" dirty="0">
                <a:solidFill>
                  <a:srgbClr val="2FC9FF"/>
                </a:solidFill>
              </a:rPr>
              <a:t>指针数组</a:t>
            </a:r>
            <a:r>
              <a:rPr lang="en-US" altLang="zh-CN" dirty="0">
                <a:solidFill>
                  <a:srgbClr val="2FC9FF"/>
                </a:solidFill>
              </a:rPr>
              <a:t> </a:t>
            </a:r>
            <a:r>
              <a:rPr lang="zh-CN" altLang="en-US" dirty="0">
                <a:solidFill>
                  <a:srgbClr val="2FC9FF"/>
                </a:solidFill>
              </a:rPr>
              <a:t>和数组指针</a:t>
            </a:r>
          </a:p>
        </p:txBody>
      </p:sp>
      <p:sp>
        <p:nvSpPr>
          <p:cNvPr id="3" name="内容占位符 2">
            <a:extLst>
              <a:ext uri="{FF2B5EF4-FFF2-40B4-BE49-F238E27FC236}">
                <a16:creationId xmlns:a16="http://schemas.microsoft.com/office/drawing/2014/main" id="{0505DF6D-BF4E-4EF9-8A09-EAC88DC25413}"/>
              </a:ext>
            </a:extLst>
          </p:cNvPr>
          <p:cNvSpPr>
            <a:spLocks noGrp="1"/>
          </p:cNvSpPr>
          <p:nvPr>
            <p:ph idx="4294967295"/>
          </p:nvPr>
        </p:nvSpPr>
        <p:spPr>
          <a:xfrm>
            <a:off x="118542" y="1844824"/>
            <a:ext cx="10701338" cy="4351338"/>
          </a:xfrm>
        </p:spPr>
        <p:txBody>
          <a:bodyPr>
            <a:normAutofit/>
          </a:bodyPr>
          <a:lstStyle/>
          <a:p>
            <a:r>
              <a:rPr lang="zh-CN" altLang="zh-CN" dirty="0">
                <a:solidFill>
                  <a:srgbClr val="2FC9FF"/>
                </a:solidFill>
              </a:rPr>
              <a:t>首先，要区分指针数组和数组指针</a:t>
            </a:r>
          </a:p>
          <a:p>
            <a:pPr marL="0" indent="0">
              <a:buNone/>
            </a:pPr>
            <a:r>
              <a:rPr lang="en-US" altLang="zh-CN" dirty="0">
                <a:solidFill>
                  <a:srgbClr val="2FC9FF"/>
                </a:solidFill>
              </a:rPr>
              <a:t>       </a:t>
            </a:r>
            <a:r>
              <a:rPr lang="zh-CN" altLang="zh-CN" dirty="0">
                <a:solidFill>
                  <a:srgbClr val="2FC9FF"/>
                </a:solidFill>
              </a:rPr>
              <a:t>指针数组是指：是一个数组，数组里存储的是指针类型的变量</a:t>
            </a:r>
          </a:p>
          <a:p>
            <a:pPr marL="0" indent="0">
              <a:buNone/>
            </a:pPr>
            <a:r>
              <a:rPr lang="en-US" altLang="zh-CN" dirty="0">
                <a:solidFill>
                  <a:srgbClr val="2FC9FF"/>
                </a:solidFill>
              </a:rPr>
              <a:t>             </a:t>
            </a:r>
            <a:r>
              <a:rPr lang="zh-CN" altLang="zh-CN" dirty="0">
                <a:solidFill>
                  <a:srgbClr val="2FC9FF"/>
                </a:solidFill>
              </a:rPr>
              <a:t>如： </a:t>
            </a:r>
            <a:r>
              <a:rPr lang="en-US" altLang="zh-CN" dirty="0" err="1">
                <a:solidFill>
                  <a:srgbClr val="2FC9FF"/>
                </a:solidFill>
              </a:rPr>
              <a:t>int</a:t>
            </a:r>
            <a:r>
              <a:rPr lang="en-US" altLang="zh-CN" dirty="0">
                <a:solidFill>
                  <a:srgbClr val="2FC9FF"/>
                </a:solidFill>
              </a:rPr>
              <a:t> *p1[4];</a:t>
            </a:r>
            <a:endParaRPr lang="zh-CN" altLang="zh-CN" dirty="0">
              <a:solidFill>
                <a:srgbClr val="2FC9FF"/>
              </a:solidFill>
            </a:endParaRPr>
          </a:p>
          <a:p>
            <a:pPr marL="0" indent="0">
              <a:buNone/>
            </a:pPr>
            <a:r>
              <a:rPr lang="en-US" altLang="zh-CN" dirty="0">
                <a:solidFill>
                  <a:srgbClr val="2FC9FF"/>
                </a:solidFill>
              </a:rPr>
              <a:t>       </a:t>
            </a:r>
            <a:r>
              <a:rPr lang="zh-CN" altLang="zh-CN" dirty="0">
                <a:solidFill>
                  <a:srgbClr val="2FC9FF"/>
                </a:solidFill>
              </a:rPr>
              <a:t>数组指针： 是一个指针，这个指针指向的是一个数组的首地址</a:t>
            </a:r>
          </a:p>
          <a:p>
            <a:pPr marL="0" indent="0">
              <a:buNone/>
            </a:pPr>
            <a:r>
              <a:rPr lang="en-US" altLang="zh-CN" dirty="0">
                <a:solidFill>
                  <a:srgbClr val="2FC9FF"/>
                </a:solidFill>
              </a:rPr>
              <a:t>             </a:t>
            </a:r>
            <a:r>
              <a:rPr lang="zh-CN" altLang="zh-CN" dirty="0">
                <a:solidFill>
                  <a:srgbClr val="2FC9FF"/>
                </a:solidFill>
              </a:rPr>
              <a:t>如：</a:t>
            </a:r>
            <a:r>
              <a:rPr lang="en-US" altLang="zh-CN" dirty="0" err="1">
                <a:solidFill>
                  <a:srgbClr val="2FC9FF"/>
                </a:solidFill>
              </a:rPr>
              <a:t>int</a:t>
            </a:r>
            <a:r>
              <a:rPr lang="en-US" altLang="zh-CN" dirty="0">
                <a:solidFill>
                  <a:srgbClr val="2FC9FF"/>
                </a:solidFill>
              </a:rPr>
              <a:t>  (*p2)[4] </a:t>
            </a:r>
          </a:p>
          <a:p>
            <a:r>
              <a:rPr lang="zh-CN" altLang="en-US" dirty="0">
                <a:solidFill>
                  <a:srgbClr val="2FC9FF"/>
                </a:solidFill>
              </a:rPr>
              <a:t>其次，讲解操作符的优先级，</a:t>
            </a:r>
            <a:endParaRPr lang="zh-CN" altLang="zh-CN" dirty="0">
              <a:solidFill>
                <a:srgbClr val="2FC9FF"/>
              </a:solidFill>
            </a:endParaRPr>
          </a:p>
          <a:p>
            <a:pPr marL="0" indent="0">
              <a:buNone/>
            </a:pPr>
            <a:r>
              <a:rPr lang="en-US" altLang="zh-CN" dirty="0">
                <a:solidFill>
                  <a:srgbClr val="2FC9FF"/>
                </a:solidFill>
              </a:rPr>
              <a:t>           [] </a:t>
            </a:r>
            <a:r>
              <a:rPr lang="zh-CN" altLang="en-US" dirty="0">
                <a:solidFill>
                  <a:srgbClr val="2FC9FF"/>
                </a:solidFill>
              </a:rPr>
              <a:t>优先级高于* ，所以会有括号的区别</a:t>
            </a:r>
          </a:p>
        </p:txBody>
      </p:sp>
      <p:pic>
        <p:nvPicPr>
          <p:cNvPr id="4" name="图片 3" descr="动脑学院">
            <a:extLst>
              <a:ext uri="{FF2B5EF4-FFF2-40B4-BE49-F238E27FC236}">
                <a16:creationId xmlns:a16="http://schemas.microsoft.com/office/drawing/2014/main" id="{F340647A-F08E-4172-9673-BD3FBA7C6A39}"/>
              </a:ext>
            </a:extLst>
          </p:cNvPr>
          <p:cNvPicPr>
            <a:picLocks noChangeAspect="1"/>
          </p:cNvPicPr>
          <p:nvPr/>
        </p:nvPicPr>
        <p:blipFill>
          <a:blip r:embed="rId2"/>
          <a:stretch>
            <a:fillRect/>
          </a:stretch>
        </p:blipFill>
        <p:spPr>
          <a:xfrm>
            <a:off x="9757410" y="6012815"/>
            <a:ext cx="2051050" cy="507365"/>
          </a:xfrm>
          <a:prstGeom prst="rect">
            <a:avLst/>
          </a:prstGeom>
        </p:spPr>
      </p:pic>
    </p:spTree>
    <p:extLst>
      <p:ext uri="{BB962C8B-B14F-4D97-AF65-F5344CB8AC3E}">
        <p14:creationId xmlns:p14="http://schemas.microsoft.com/office/powerpoint/2010/main" val="3162378067"/>
      </p:ext>
    </p:extLst>
  </p:cSld>
  <p:clrMapOvr>
    <a:masterClrMapping/>
  </p:clrMapOvr>
  <p:transition spd="slow">
    <p:push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AABD35-A593-45DE-AA12-C8A3E9A09229}"/>
              </a:ext>
            </a:extLst>
          </p:cNvPr>
          <p:cNvSpPr>
            <a:spLocks noGrp="1"/>
          </p:cNvSpPr>
          <p:nvPr>
            <p:ph type="title" idx="4294967295"/>
          </p:nvPr>
        </p:nvSpPr>
        <p:spPr>
          <a:xfrm>
            <a:off x="0" y="365125"/>
            <a:ext cx="10514013" cy="1325563"/>
          </a:xfrm>
        </p:spPr>
        <p:txBody>
          <a:bodyPr/>
          <a:lstStyle/>
          <a:p>
            <a:r>
              <a:rPr lang="zh-CN" altLang="zh-CN" dirty="0">
                <a:solidFill>
                  <a:srgbClr val="2FC9FF"/>
                </a:solidFill>
              </a:rPr>
              <a:t>二级指针</a:t>
            </a:r>
            <a:endParaRPr lang="zh-CN" altLang="en-US" dirty="0">
              <a:solidFill>
                <a:srgbClr val="2FC9FF"/>
              </a:solidFill>
            </a:endParaRPr>
          </a:p>
        </p:txBody>
      </p:sp>
      <p:sp>
        <p:nvSpPr>
          <p:cNvPr id="3" name="内容占位符 2">
            <a:extLst>
              <a:ext uri="{FF2B5EF4-FFF2-40B4-BE49-F238E27FC236}">
                <a16:creationId xmlns:a16="http://schemas.microsoft.com/office/drawing/2014/main" id="{B3C5C7B5-9364-44AA-A013-C0B2E6E6E9AD}"/>
              </a:ext>
            </a:extLst>
          </p:cNvPr>
          <p:cNvSpPr>
            <a:spLocks noGrp="1"/>
          </p:cNvSpPr>
          <p:nvPr>
            <p:ph idx="4294967295"/>
          </p:nvPr>
        </p:nvSpPr>
        <p:spPr>
          <a:xfrm>
            <a:off x="118542" y="1463675"/>
            <a:ext cx="12071871" cy="4713288"/>
          </a:xfrm>
        </p:spPr>
        <p:txBody>
          <a:bodyPr>
            <a:normAutofit fontScale="55000" lnSpcReduction="20000"/>
          </a:bodyPr>
          <a:lstStyle/>
          <a:p>
            <a:pPr>
              <a:lnSpc>
                <a:spcPct val="170000"/>
              </a:lnSpc>
            </a:pPr>
            <a:r>
              <a:rPr lang="zh-CN" altLang="en-US" sz="4000" dirty="0">
                <a:solidFill>
                  <a:srgbClr val="2FC9FF"/>
                </a:solidFill>
              </a:rPr>
              <a:t>指向指针的指针</a:t>
            </a:r>
            <a:endParaRPr lang="en-US" altLang="zh-CN" sz="4000" dirty="0">
              <a:solidFill>
                <a:srgbClr val="2FC9FF"/>
              </a:solidFill>
            </a:endParaRPr>
          </a:p>
          <a:p>
            <a:pPr>
              <a:lnSpc>
                <a:spcPct val="170000"/>
              </a:lnSpc>
            </a:pPr>
            <a:r>
              <a:rPr lang="zh-CN" altLang="en-US" sz="4000" dirty="0">
                <a:solidFill>
                  <a:srgbClr val="2FC9FF"/>
                </a:solidFill>
              </a:rPr>
              <a:t>就是说，一个指针它存储的是另外一个指针的地址。这个是在</a:t>
            </a:r>
            <a:r>
              <a:rPr lang="en-US" altLang="zh-CN" sz="4000" dirty="0">
                <a:solidFill>
                  <a:srgbClr val="2FC9FF"/>
                </a:solidFill>
              </a:rPr>
              <a:t>NDK</a:t>
            </a:r>
            <a:r>
              <a:rPr lang="zh-CN" altLang="en-US" sz="4000" dirty="0">
                <a:solidFill>
                  <a:srgbClr val="2FC9FF"/>
                </a:solidFill>
              </a:rPr>
              <a:t>开发中经常用到</a:t>
            </a:r>
            <a:endParaRPr lang="en-US" altLang="zh-CN" sz="4000" dirty="0">
              <a:solidFill>
                <a:srgbClr val="2FC9FF"/>
              </a:solidFill>
            </a:endParaRPr>
          </a:p>
          <a:p>
            <a:pPr marL="0" indent="0">
              <a:buNone/>
            </a:pPr>
            <a:r>
              <a:rPr lang="zh-CN" altLang="en-US" dirty="0">
                <a:solidFill>
                  <a:srgbClr val="2FC9FF"/>
                </a:solidFill>
              </a:rPr>
              <a:t>例子</a:t>
            </a:r>
            <a:endParaRPr lang="en-US" altLang="zh-CN" dirty="0">
              <a:solidFill>
                <a:srgbClr val="2FC9FF"/>
              </a:solidFill>
            </a:endParaRPr>
          </a:p>
          <a:p>
            <a:pPr marL="0" indent="0">
              <a:buNone/>
            </a:pPr>
            <a:r>
              <a:rPr lang="en-US" altLang="zh-CN" sz="2600" dirty="0">
                <a:solidFill>
                  <a:srgbClr val="2FC9FF"/>
                </a:solidFill>
              </a:rPr>
              <a:t>//</a:t>
            </a:r>
            <a:r>
              <a:rPr lang="en-US" altLang="zh-CN" sz="2600" dirty="0" err="1">
                <a:solidFill>
                  <a:srgbClr val="2FC9FF"/>
                </a:solidFill>
              </a:rPr>
              <a:t>int</a:t>
            </a:r>
            <a:r>
              <a:rPr lang="en-US" altLang="zh-CN" sz="2600" dirty="0">
                <a:solidFill>
                  <a:srgbClr val="2FC9FF"/>
                </a:solidFill>
              </a:rPr>
              <a:t> a = 100;</a:t>
            </a:r>
          </a:p>
          <a:p>
            <a:pPr marL="0" indent="0">
              <a:buNone/>
            </a:pPr>
            <a:r>
              <a:rPr lang="en-US" altLang="zh-CN" sz="2600" dirty="0">
                <a:solidFill>
                  <a:srgbClr val="2FC9FF"/>
                </a:solidFill>
              </a:rPr>
              <a:t>//</a:t>
            </a:r>
            <a:r>
              <a:rPr lang="en-US" altLang="zh-CN" sz="2600" dirty="0" err="1">
                <a:solidFill>
                  <a:srgbClr val="2FC9FF"/>
                </a:solidFill>
              </a:rPr>
              <a:t>int</a:t>
            </a:r>
            <a:r>
              <a:rPr lang="en-US" altLang="zh-CN" sz="2600" dirty="0">
                <a:solidFill>
                  <a:srgbClr val="2FC9FF"/>
                </a:solidFill>
              </a:rPr>
              <a:t> *p1 = &amp;a;</a:t>
            </a:r>
          </a:p>
          <a:p>
            <a:pPr marL="0" indent="0">
              <a:buNone/>
            </a:pPr>
            <a:r>
              <a:rPr lang="en-US" altLang="zh-CN" sz="2600" dirty="0">
                <a:solidFill>
                  <a:srgbClr val="2FC9FF"/>
                </a:solidFill>
              </a:rPr>
              <a:t>//</a:t>
            </a:r>
            <a:r>
              <a:rPr lang="en-US" altLang="zh-CN" sz="2600" dirty="0" err="1">
                <a:solidFill>
                  <a:srgbClr val="2FC9FF"/>
                </a:solidFill>
              </a:rPr>
              <a:t>int</a:t>
            </a:r>
            <a:r>
              <a:rPr lang="en-US" altLang="zh-CN" sz="2600" dirty="0">
                <a:solidFill>
                  <a:srgbClr val="2FC9FF"/>
                </a:solidFill>
              </a:rPr>
              <a:t> **p2 = &amp;p1;</a:t>
            </a:r>
          </a:p>
          <a:p>
            <a:pPr marL="0" indent="0">
              <a:buNone/>
            </a:pPr>
            <a:r>
              <a:rPr lang="en-US" altLang="zh-CN" sz="2600" dirty="0">
                <a:solidFill>
                  <a:srgbClr val="2FC9FF"/>
                </a:solidFill>
              </a:rPr>
              <a:t>////</a:t>
            </a:r>
            <a:r>
              <a:rPr lang="zh-CN" altLang="en-US" sz="2600" dirty="0">
                <a:solidFill>
                  <a:srgbClr val="2FC9FF"/>
                </a:solidFill>
              </a:rPr>
              <a:t>分解上面的变量</a:t>
            </a:r>
          </a:p>
          <a:p>
            <a:pPr marL="0" indent="0">
              <a:buNone/>
            </a:pPr>
            <a:r>
              <a:rPr lang="en-US" altLang="zh-CN" sz="2600" dirty="0">
                <a:solidFill>
                  <a:srgbClr val="2FC9FF"/>
                </a:solidFill>
              </a:rPr>
              <a:t>//</a:t>
            </a:r>
            <a:r>
              <a:rPr lang="en-US" altLang="zh-CN" sz="2600" dirty="0" err="1">
                <a:solidFill>
                  <a:srgbClr val="2FC9FF"/>
                </a:solidFill>
              </a:rPr>
              <a:t>int</a:t>
            </a:r>
            <a:r>
              <a:rPr lang="en-US" altLang="zh-CN" sz="2600" dirty="0">
                <a:solidFill>
                  <a:srgbClr val="2FC9FF"/>
                </a:solidFill>
              </a:rPr>
              <a:t> b = 10;</a:t>
            </a:r>
          </a:p>
          <a:p>
            <a:pPr marL="0" indent="0">
              <a:buNone/>
            </a:pPr>
            <a:r>
              <a:rPr lang="en-US" altLang="zh-CN" sz="2600" dirty="0">
                <a:solidFill>
                  <a:srgbClr val="2FC9FF"/>
                </a:solidFill>
              </a:rPr>
              <a:t>//</a:t>
            </a:r>
            <a:r>
              <a:rPr lang="en-US" altLang="zh-CN" sz="2600" dirty="0" err="1">
                <a:solidFill>
                  <a:srgbClr val="2FC9FF"/>
                </a:solidFill>
              </a:rPr>
              <a:t>int</a:t>
            </a:r>
            <a:r>
              <a:rPr lang="en-US" altLang="zh-CN" sz="2600" dirty="0">
                <a:solidFill>
                  <a:srgbClr val="2FC9FF"/>
                </a:solidFill>
              </a:rPr>
              <a:t> * b1;</a:t>
            </a:r>
          </a:p>
          <a:p>
            <a:pPr marL="0" indent="0">
              <a:buNone/>
            </a:pPr>
            <a:r>
              <a:rPr lang="en-US" altLang="zh-CN" sz="2600" dirty="0">
                <a:solidFill>
                  <a:srgbClr val="2FC9FF"/>
                </a:solidFill>
              </a:rPr>
              <a:t>//b1 = &amp;a;</a:t>
            </a:r>
          </a:p>
          <a:p>
            <a:pPr marL="0" indent="0">
              <a:buNone/>
            </a:pPr>
            <a:r>
              <a:rPr lang="en-US" altLang="zh-CN" sz="2600" dirty="0">
                <a:solidFill>
                  <a:srgbClr val="2FC9FF"/>
                </a:solidFill>
              </a:rPr>
              <a:t>//</a:t>
            </a:r>
            <a:r>
              <a:rPr lang="en-US" altLang="zh-CN" sz="2600" dirty="0" err="1">
                <a:solidFill>
                  <a:srgbClr val="2FC9FF"/>
                </a:solidFill>
              </a:rPr>
              <a:t>int</a:t>
            </a:r>
            <a:r>
              <a:rPr lang="en-US" altLang="zh-CN" sz="2600" dirty="0">
                <a:solidFill>
                  <a:srgbClr val="2FC9FF"/>
                </a:solidFill>
              </a:rPr>
              <a:t> **b2;</a:t>
            </a:r>
          </a:p>
          <a:p>
            <a:pPr marL="0" indent="0">
              <a:buNone/>
            </a:pPr>
            <a:r>
              <a:rPr lang="en-US" altLang="zh-CN" sz="2600" dirty="0">
                <a:solidFill>
                  <a:srgbClr val="2FC9FF"/>
                </a:solidFill>
              </a:rPr>
              <a:t>//b2 = &amp;b1;</a:t>
            </a:r>
          </a:p>
          <a:p>
            <a:pPr marL="0" indent="0">
              <a:buNone/>
            </a:pPr>
            <a:r>
              <a:rPr lang="en-US" altLang="zh-CN" sz="2600" dirty="0">
                <a:solidFill>
                  <a:srgbClr val="2FC9FF"/>
                </a:solidFill>
              </a:rPr>
              <a:t>//</a:t>
            </a:r>
            <a:r>
              <a:rPr lang="en-US" altLang="zh-CN" sz="2600" dirty="0" err="1">
                <a:solidFill>
                  <a:srgbClr val="2FC9FF"/>
                </a:solidFill>
              </a:rPr>
              <a:t>printf</a:t>
            </a:r>
            <a:r>
              <a:rPr lang="en-US" altLang="zh-CN" sz="2600" dirty="0">
                <a:solidFill>
                  <a:srgbClr val="2FC9FF"/>
                </a:solidFill>
              </a:rPr>
              <a:t>("p1 address: %#x", p1);</a:t>
            </a:r>
          </a:p>
          <a:p>
            <a:pPr marL="0" indent="0">
              <a:buNone/>
            </a:pPr>
            <a:r>
              <a:rPr lang="en-US" altLang="zh-CN" sz="2600" dirty="0">
                <a:solidFill>
                  <a:srgbClr val="2FC9FF"/>
                </a:solidFill>
              </a:rPr>
              <a:t>//</a:t>
            </a:r>
            <a:r>
              <a:rPr lang="en-US" altLang="zh-CN" sz="2600" dirty="0" err="1">
                <a:solidFill>
                  <a:srgbClr val="2FC9FF"/>
                </a:solidFill>
              </a:rPr>
              <a:t>printf</a:t>
            </a:r>
            <a:r>
              <a:rPr lang="en-US" altLang="zh-CN" sz="2600" dirty="0">
                <a:solidFill>
                  <a:srgbClr val="2FC9FF"/>
                </a:solidFill>
              </a:rPr>
              <a:t>("p2 address: %#x", p2);</a:t>
            </a:r>
          </a:p>
          <a:p>
            <a:pPr marL="0" indent="0">
              <a:buNone/>
            </a:pPr>
            <a:endParaRPr lang="zh-CN" altLang="en-US" dirty="0"/>
          </a:p>
        </p:txBody>
      </p:sp>
      <p:pic>
        <p:nvPicPr>
          <p:cNvPr id="4" name="图片 3" descr="动脑学院">
            <a:extLst>
              <a:ext uri="{FF2B5EF4-FFF2-40B4-BE49-F238E27FC236}">
                <a16:creationId xmlns:a16="http://schemas.microsoft.com/office/drawing/2014/main" id="{4B5BC4E6-BDE6-4A38-9269-061A1E207BC7}"/>
              </a:ext>
            </a:extLst>
          </p:cNvPr>
          <p:cNvPicPr>
            <a:picLocks noChangeAspect="1"/>
          </p:cNvPicPr>
          <p:nvPr/>
        </p:nvPicPr>
        <p:blipFill>
          <a:blip r:embed="rId2"/>
          <a:stretch>
            <a:fillRect/>
          </a:stretch>
        </p:blipFill>
        <p:spPr>
          <a:xfrm>
            <a:off x="9757410" y="6012815"/>
            <a:ext cx="2051050" cy="507365"/>
          </a:xfrm>
          <a:prstGeom prst="rect">
            <a:avLst/>
          </a:prstGeom>
        </p:spPr>
      </p:pic>
    </p:spTree>
    <p:extLst>
      <p:ext uri="{BB962C8B-B14F-4D97-AF65-F5344CB8AC3E}">
        <p14:creationId xmlns:p14="http://schemas.microsoft.com/office/powerpoint/2010/main" val="1227007701"/>
      </p:ext>
    </p:extLst>
  </p:cSld>
  <p:clrMapOvr>
    <a:masterClrMapping/>
  </p:clrMapOvr>
  <p:transition spd="slow">
    <p:push dir="r"/>
  </p:transition>
</p:sld>
</file>

<file path=ppt/tags/tag1.xml><?xml version="1.0" encoding="utf-8"?>
<p:tagLst xmlns:a="http://schemas.openxmlformats.org/drawingml/2006/main" xmlns:r="http://schemas.openxmlformats.org/officeDocument/2006/relationships" xmlns:p="http://schemas.openxmlformats.org/presentationml/2006/main">
  <p:tag name="TIMING" val="|2.7"/>
</p:tagLst>
</file>

<file path=ppt/tags/tag2.xml><?xml version="1.0" encoding="utf-8"?>
<p:tagLst xmlns:a="http://schemas.openxmlformats.org/drawingml/2006/main" xmlns:r="http://schemas.openxmlformats.org/officeDocument/2006/relationships" xmlns:p="http://schemas.openxmlformats.org/presentationml/2006/main">
  <p:tag name="TIMING" val="|2.7"/>
</p:tagLst>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TotalTime>
  <Words>880</Words>
  <Application>Microsoft Office PowerPoint</Application>
  <PresentationFormat>自定义</PresentationFormat>
  <Paragraphs>91</Paragraphs>
  <Slides>11</Slides>
  <Notes>4</Notes>
  <HiddenSlides>0</HiddenSlides>
  <MMClips>2</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等线 Light</vt:lpstr>
      <vt:lpstr>微软雅黑</vt:lpstr>
      <vt:lpstr>宋体</vt:lpstr>
      <vt:lpstr>等线</vt:lpstr>
      <vt:lpstr>Times New Roman</vt:lpstr>
      <vt:lpstr>Calibri Light</vt:lpstr>
      <vt:lpstr>Calibri</vt:lpstr>
      <vt:lpstr>Arial Rounded MT Bold</vt:lpstr>
      <vt:lpstr>Office Theme</vt:lpstr>
      <vt:lpstr>PowerPoint 演示文稿</vt:lpstr>
      <vt:lpstr>PowerPoint 演示文稿</vt:lpstr>
      <vt:lpstr>PowerPoint 演示文稿</vt:lpstr>
      <vt:lpstr>PowerPoint 演示文稿</vt:lpstr>
      <vt:lpstr>指针为什么要有类型名</vt:lpstr>
      <vt:lpstr>指针与 函数参数</vt:lpstr>
      <vt:lpstr>数组和指针 </vt:lpstr>
      <vt:lpstr>指针数组 和数组指针</vt:lpstr>
      <vt:lpstr>二级指针</vt:lpstr>
      <vt:lpstr>函数指针</vt:lpstr>
      <vt:lpstr>作业</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LK</cp:lastModifiedBy>
  <cp:revision>440</cp:revision>
  <dcterms:created xsi:type="dcterms:W3CDTF">2014-05-15T03:15:00Z</dcterms:created>
  <dcterms:modified xsi:type="dcterms:W3CDTF">2017-07-26T09:34:35Z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2052-10.1.0.6489</vt:lpwstr>
  </property>
</Properties>
</file>

<file path=docProps/thumbnail.jpeg>
</file>